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5"/>
  </p:notesMasterIdLst>
  <p:handoutMasterIdLst>
    <p:handoutMasterId r:id="rId36"/>
  </p:handoutMasterIdLst>
  <p:sldIdLst>
    <p:sldId id="262" r:id="rId2"/>
    <p:sldId id="348" r:id="rId3"/>
    <p:sldId id="366" r:id="rId4"/>
    <p:sldId id="351" r:id="rId5"/>
    <p:sldId id="352" r:id="rId6"/>
    <p:sldId id="293" r:id="rId7"/>
    <p:sldId id="278" r:id="rId8"/>
    <p:sldId id="354" r:id="rId9"/>
    <p:sldId id="280" r:id="rId10"/>
    <p:sldId id="277" r:id="rId11"/>
    <p:sldId id="291" r:id="rId12"/>
    <p:sldId id="292" r:id="rId13"/>
    <p:sldId id="264" r:id="rId14"/>
    <p:sldId id="267" r:id="rId15"/>
    <p:sldId id="269" r:id="rId16"/>
    <p:sldId id="272" r:id="rId17"/>
    <p:sldId id="273" r:id="rId18"/>
    <p:sldId id="275" r:id="rId19"/>
    <p:sldId id="276" r:id="rId20"/>
    <p:sldId id="311" r:id="rId21"/>
    <p:sldId id="286" r:id="rId22"/>
    <p:sldId id="356" r:id="rId23"/>
    <p:sldId id="357" r:id="rId24"/>
    <p:sldId id="358" r:id="rId25"/>
    <p:sldId id="362" r:id="rId26"/>
    <p:sldId id="335" r:id="rId27"/>
    <p:sldId id="363" r:id="rId28"/>
    <p:sldId id="364" r:id="rId29"/>
    <p:sldId id="365" r:id="rId30"/>
    <p:sldId id="355" r:id="rId31"/>
    <p:sldId id="359" r:id="rId32"/>
    <p:sldId id="350" r:id="rId33"/>
    <p:sldId id="340" r:id="rId34"/>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3"/>
    <p:restoredTop sz="94714"/>
  </p:normalViewPr>
  <p:slideViewPr>
    <p:cSldViewPr>
      <p:cViewPr varScale="1">
        <p:scale>
          <a:sx n="108" d="100"/>
          <a:sy n="108" d="100"/>
        </p:scale>
        <p:origin x="90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90198" cy="498077"/>
          </a:xfrm>
          <a:prstGeom prst="rect">
            <a:avLst/>
          </a:prstGeom>
        </p:spPr>
        <p:txBody>
          <a:bodyPr vert="horz" lIns="90663" tIns="45331" rIns="90663" bIns="45331" rtlCol="0"/>
          <a:lstStyle>
            <a:lvl1pPr algn="l">
              <a:defRPr sz="1200"/>
            </a:lvl1pPr>
          </a:lstStyle>
          <a:p>
            <a:endParaRPr lang="en-GB" dirty="0"/>
          </a:p>
        </p:txBody>
      </p:sp>
      <p:sp>
        <p:nvSpPr>
          <p:cNvPr id="3" name="Date Placeholder 2"/>
          <p:cNvSpPr>
            <a:spLocks noGrp="1"/>
          </p:cNvSpPr>
          <p:nvPr>
            <p:ph type="dt" sz="quarter" idx="1"/>
          </p:nvPr>
        </p:nvSpPr>
        <p:spPr>
          <a:xfrm>
            <a:off x="3777335" y="2"/>
            <a:ext cx="2890197" cy="498077"/>
          </a:xfrm>
          <a:prstGeom prst="rect">
            <a:avLst/>
          </a:prstGeom>
        </p:spPr>
        <p:txBody>
          <a:bodyPr vert="horz" lIns="90663" tIns="45331" rIns="90663" bIns="45331" rtlCol="0"/>
          <a:lstStyle>
            <a:lvl1pPr algn="r">
              <a:defRPr sz="1200"/>
            </a:lvl1pPr>
          </a:lstStyle>
          <a:p>
            <a:fld id="{75DD2555-26BE-4075-BF56-CEA06D77B6B3}" type="datetimeFigureOut">
              <a:rPr lang="en-GB" smtClean="0"/>
              <a:t>13/09/2024</a:t>
            </a:fld>
            <a:endParaRPr lang="en-GB" dirty="0"/>
          </a:p>
        </p:txBody>
      </p:sp>
      <p:sp>
        <p:nvSpPr>
          <p:cNvPr id="4" name="Footer Placeholder 3"/>
          <p:cNvSpPr>
            <a:spLocks noGrp="1"/>
          </p:cNvSpPr>
          <p:nvPr>
            <p:ph type="ftr" sz="quarter" idx="2"/>
          </p:nvPr>
        </p:nvSpPr>
        <p:spPr>
          <a:xfrm>
            <a:off x="0" y="9428562"/>
            <a:ext cx="2890198" cy="498077"/>
          </a:xfrm>
          <a:prstGeom prst="rect">
            <a:avLst/>
          </a:prstGeom>
        </p:spPr>
        <p:txBody>
          <a:bodyPr vert="horz" lIns="90663" tIns="45331" rIns="90663" bIns="45331"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7335" y="9428562"/>
            <a:ext cx="2890197" cy="498077"/>
          </a:xfrm>
          <a:prstGeom prst="rect">
            <a:avLst/>
          </a:prstGeom>
        </p:spPr>
        <p:txBody>
          <a:bodyPr vert="horz" lIns="90663" tIns="45331" rIns="90663" bIns="45331" rtlCol="0" anchor="b"/>
          <a:lstStyle>
            <a:lvl1pPr algn="r">
              <a:defRPr sz="1200"/>
            </a:lvl1pPr>
          </a:lstStyle>
          <a:p>
            <a:fld id="{6C6D8F25-37E6-457E-ADBC-3F9E1F369AAE}" type="slidenum">
              <a:rPr lang="en-GB" smtClean="0"/>
              <a:t>‹#›</a:t>
            </a:fld>
            <a:endParaRPr lang="en-GB" dirty="0"/>
          </a:p>
        </p:txBody>
      </p:sp>
    </p:spTree>
    <p:extLst>
      <p:ext uri="{BB962C8B-B14F-4D97-AF65-F5344CB8AC3E}">
        <p14:creationId xmlns:p14="http://schemas.microsoft.com/office/powerpoint/2010/main" val="2038611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890198" cy="498077"/>
          </a:xfrm>
          <a:prstGeom prst="rect">
            <a:avLst/>
          </a:prstGeom>
        </p:spPr>
        <p:txBody>
          <a:bodyPr vert="horz" lIns="90663" tIns="45331" rIns="90663" bIns="45331" rtlCol="0"/>
          <a:lstStyle>
            <a:lvl1pPr algn="l">
              <a:defRPr sz="1200"/>
            </a:lvl1pPr>
          </a:lstStyle>
          <a:p>
            <a:endParaRPr lang="en-GB" dirty="0"/>
          </a:p>
        </p:txBody>
      </p:sp>
      <p:sp>
        <p:nvSpPr>
          <p:cNvPr id="3" name="Date Placeholder 2"/>
          <p:cNvSpPr>
            <a:spLocks noGrp="1"/>
          </p:cNvSpPr>
          <p:nvPr>
            <p:ph type="dt" idx="1"/>
          </p:nvPr>
        </p:nvSpPr>
        <p:spPr>
          <a:xfrm>
            <a:off x="3777335" y="2"/>
            <a:ext cx="2890197" cy="498077"/>
          </a:xfrm>
          <a:prstGeom prst="rect">
            <a:avLst/>
          </a:prstGeom>
        </p:spPr>
        <p:txBody>
          <a:bodyPr vert="horz" lIns="90663" tIns="45331" rIns="90663" bIns="45331" rtlCol="0"/>
          <a:lstStyle>
            <a:lvl1pPr algn="r">
              <a:defRPr sz="1200"/>
            </a:lvl1pPr>
          </a:lstStyle>
          <a:p>
            <a:fld id="{31D56EC5-5166-47A7-9CE8-CAD848C4A685}" type="datetimeFigureOut">
              <a:rPr lang="en-GB" smtClean="0"/>
              <a:t>13/09/2024</a:t>
            </a:fld>
            <a:endParaRPr lang="en-GB" dirty="0"/>
          </a:p>
        </p:txBody>
      </p:sp>
      <p:sp>
        <p:nvSpPr>
          <p:cNvPr id="4" name="Slide Image Placeholder 3"/>
          <p:cNvSpPr>
            <a:spLocks noGrp="1" noRot="1" noChangeAspect="1"/>
          </p:cNvSpPr>
          <p:nvPr>
            <p:ph type="sldImg" idx="2"/>
          </p:nvPr>
        </p:nvSpPr>
        <p:spPr>
          <a:xfrm>
            <a:off x="358775" y="1241425"/>
            <a:ext cx="5953125" cy="3349625"/>
          </a:xfrm>
          <a:prstGeom prst="rect">
            <a:avLst/>
          </a:prstGeom>
          <a:noFill/>
          <a:ln w="12700">
            <a:solidFill>
              <a:prstClr val="black"/>
            </a:solidFill>
          </a:ln>
        </p:spPr>
        <p:txBody>
          <a:bodyPr vert="horz" lIns="90663" tIns="45331" rIns="90663" bIns="45331" rtlCol="0" anchor="ctr"/>
          <a:lstStyle/>
          <a:p>
            <a:endParaRPr lang="en-GB" dirty="0"/>
          </a:p>
        </p:txBody>
      </p:sp>
      <p:sp>
        <p:nvSpPr>
          <p:cNvPr id="5" name="Notes Placeholder 4"/>
          <p:cNvSpPr>
            <a:spLocks noGrp="1"/>
          </p:cNvSpPr>
          <p:nvPr>
            <p:ph type="body" sz="quarter" idx="3"/>
          </p:nvPr>
        </p:nvSpPr>
        <p:spPr>
          <a:xfrm>
            <a:off x="667687" y="4777731"/>
            <a:ext cx="5335270" cy="3908475"/>
          </a:xfrm>
          <a:prstGeom prst="rect">
            <a:avLst/>
          </a:prstGeom>
        </p:spPr>
        <p:txBody>
          <a:bodyPr vert="horz" lIns="90663" tIns="45331" rIns="90663" bIns="45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62"/>
            <a:ext cx="2890198" cy="498077"/>
          </a:xfrm>
          <a:prstGeom prst="rect">
            <a:avLst/>
          </a:prstGeom>
        </p:spPr>
        <p:txBody>
          <a:bodyPr vert="horz" lIns="90663" tIns="45331" rIns="90663" bIns="45331"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335" y="9428562"/>
            <a:ext cx="2890197" cy="498077"/>
          </a:xfrm>
          <a:prstGeom prst="rect">
            <a:avLst/>
          </a:prstGeom>
        </p:spPr>
        <p:txBody>
          <a:bodyPr vert="horz" lIns="90663" tIns="45331" rIns="90663" bIns="45331" rtlCol="0" anchor="b"/>
          <a:lstStyle>
            <a:lvl1pPr algn="r">
              <a:defRPr sz="1200"/>
            </a:lvl1pPr>
          </a:lstStyle>
          <a:p>
            <a:fld id="{F35BBA48-0464-44BC-9DED-E1EAB3DB60FF}" type="slidenum">
              <a:rPr lang="en-GB" smtClean="0"/>
              <a:t>‹#›</a:t>
            </a:fld>
            <a:endParaRPr lang="en-GB" dirty="0"/>
          </a:p>
        </p:txBody>
      </p:sp>
    </p:spTree>
    <p:extLst>
      <p:ext uri="{BB962C8B-B14F-4D97-AF65-F5344CB8AC3E}">
        <p14:creationId xmlns:p14="http://schemas.microsoft.com/office/powerpoint/2010/main" val="48423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9AD43E-2CCE-4953-97CC-58AEB332AF43}" type="slidenum">
              <a:rPr lang="en-GB" smtClean="0"/>
              <a:t>28</a:t>
            </a:fld>
            <a:endParaRPr lang="en-GB" dirty="0"/>
          </a:p>
        </p:txBody>
      </p:sp>
    </p:spTree>
    <p:extLst>
      <p:ext uri="{BB962C8B-B14F-4D97-AF65-F5344CB8AC3E}">
        <p14:creationId xmlns:p14="http://schemas.microsoft.com/office/powerpoint/2010/main" val="972458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9AD43E-2CCE-4953-97CC-58AEB332AF43}" type="slidenum">
              <a:rPr lang="en-GB" smtClean="0"/>
              <a:t>29</a:t>
            </a:fld>
            <a:endParaRPr lang="en-GB" dirty="0"/>
          </a:p>
        </p:txBody>
      </p:sp>
    </p:spTree>
    <p:extLst>
      <p:ext uri="{BB962C8B-B14F-4D97-AF65-F5344CB8AC3E}">
        <p14:creationId xmlns:p14="http://schemas.microsoft.com/office/powerpoint/2010/main" val="210450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04C123-17AB-44B4-90F3-7E132FD188E9}"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26673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8CB617-85B9-4CC3-B60B-003E10D012BF}"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15932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24BC97-287D-4C73-B627-2DB63DFD2F5F}"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62204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FA665C-47A5-42FE-A6A8-C5A5E3E0003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7862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BDA0C6-9EEA-40D8-A753-5A997D49C65D}"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023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23F7737-8A31-418B-BA4E-CC952BCDE60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9102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59249B-AA63-4DB6-844A-873464973B76}"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8273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FB54EE3-21B6-4981-ACE4-A8F88397FACB}"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16104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E1E2DC2-4326-4C03-98BE-B966A32778B4}"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57593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C021BD-7A24-48E9-B80F-A21D6D8C8435}"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1534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C623F0-A954-4DAC-A983-E51EE8132B5A}"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07720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07FB07C6-DDD3-40B6-A275-6BCE820ED7B9}" type="slidenum">
              <a:rPr lang="en-GB">
                <a:solidFill>
                  <a:srgbClr val="000000"/>
                </a:solidFill>
              </a:rPr>
              <a:pPr fontAlgn="base">
                <a:spcBef>
                  <a:spcPct val="0"/>
                </a:spcBef>
                <a:spcAft>
                  <a:spcPct val="0"/>
                </a:spcAft>
              </a:pPr>
              <a:t>‹#›</a:t>
            </a:fld>
            <a:endParaRPr lang="en-GB" dirty="0">
              <a:solidFill>
                <a:srgbClr val="000000"/>
              </a:solidFill>
            </a:endParaRPr>
          </a:p>
        </p:txBody>
      </p:sp>
    </p:spTree>
    <p:extLst>
      <p:ext uri="{BB962C8B-B14F-4D97-AF65-F5344CB8AC3E}">
        <p14:creationId xmlns:p14="http://schemas.microsoft.com/office/powerpoint/2010/main" val="20616440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ashmoleprimary.org/"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eadmissions.org.uk/" TargetMode="Externa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eadmissions.org.uk/"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551384" y="1021279"/>
            <a:ext cx="10153127" cy="1752600"/>
          </a:xfrm>
        </p:spPr>
        <p:txBody>
          <a:bodyPr/>
          <a:lstStyle/>
          <a:p>
            <a:pPr eaLnBrk="1" hangingPunct="1">
              <a:lnSpc>
                <a:spcPct val="80000"/>
              </a:lnSpc>
              <a:defRPr/>
            </a:pPr>
            <a:endParaRPr lang="en-GB" altLang="en-US" sz="3600" dirty="0">
              <a:latin typeface="Comic Sans MS" panose="030F0702030302020204" pitchFamily="66" charset="0"/>
            </a:endParaRPr>
          </a:p>
          <a:p>
            <a:pPr>
              <a:lnSpc>
                <a:spcPct val="80000"/>
              </a:lnSpc>
              <a:defRPr/>
            </a:pPr>
            <a:endParaRPr lang="en-GB" altLang="en-US" sz="3600" dirty="0">
              <a:latin typeface="Comic Sans MS" panose="030F0702030302020204" pitchFamily="66" charset="0"/>
            </a:endParaRPr>
          </a:p>
          <a:p>
            <a:pPr>
              <a:lnSpc>
                <a:spcPct val="80000"/>
              </a:lnSpc>
              <a:defRPr/>
            </a:pPr>
            <a:endParaRPr lang="en-US" altLang="en-US" sz="3600" dirty="0">
              <a:latin typeface="Comic Sans MS" panose="030F0702030302020204" pitchFamily="66" charset="0"/>
            </a:endParaRPr>
          </a:p>
          <a:p>
            <a:pPr>
              <a:lnSpc>
                <a:spcPct val="80000"/>
              </a:lnSpc>
              <a:defRPr/>
            </a:pPr>
            <a:r>
              <a:rPr lang="en-US" altLang="en-US" sz="3600" dirty="0">
                <a:latin typeface="Comic Sans MS" panose="030F0702030302020204" pitchFamily="66" charset="0"/>
              </a:rPr>
              <a:t>Mr Tofallis </a:t>
            </a:r>
            <a:endParaRPr lang="en-US" altLang="en-US" sz="1800" dirty="0">
              <a:latin typeface="Comic Sans MS" panose="030F0702030302020204" pitchFamily="66" charset="0"/>
            </a:endParaRPr>
          </a:p>
          <a:p>
            <a:pPr>
              <a:lnSpc>
                <a:spcPct val="80000"/>
              </a:lnSpc>
              <a:defRPr/>
            </a:pPr>
            <a:r>
              <a:rPr lang="en-GB" altLang="en-US" sz="3600" dirty="0">
                <a:latin typeface="Comic Sans MS" panose="030F0702030302020204" pitchFamily="66" charset="0"/>
              </a:rPr>
              <a:t>Head Teacher</a:t>
            </a:r>
          </a:p>
          <a:p>
            <a:pPr>
              <a:lnSpc>
                <a:spcPct val="80000"/>
              </a:lnSpc>
              <a:defRPr/>
            </a:pPr>
            <a:r>
              <a:rPr lang="en-GB" altLang="en-US" sz="3600" dirty="0">
                <a:latin typeface="Comic Sans MS" panose="030F0702030302020204" pitchFamily="66" charset="0"/>
              </a:rPr>
              <a:t>October 2024</a:t>
            </a:r>
          </a:p>
          <a:p>
            <a:pPr>
              <a:lnSpc>
                <a:spcPct val="80000"/>
              </a:lnSpc>
              <a:defRPr/>
            </a:pPr>
            <a:endParaRPr lang="en-GB" altLang="en-US" sz="3600" dirty="0">
              <a:latin typeface="Comic Sans MS" panose="030F0702030302020204" pitchFamily="66" charset="0"/>
            </a:endParaRPr>
          </a:p>
          <a:p>
            <a:pPr algn="l">
              <a:lnSpc>
                <a:spcPct val="80000"/>
              </a:lnSpc>
              <a:defRPr/>
            </a:pPr>
            <a:endParaRPr lang="en-GB" altLang="en-US" sz="2000" dirty="0">
              <a:latin typeface="Comic Sans MS" panose="030F0702030302020204" pitchFamily="66" charset="0"/>
            </a:endParaRPr>
          </a:p>
          <a:p>
            <a:pPr algn="l">
              <a:lnSpc>
                <a:spcPct val="80000"/>
              </a:lnSpc>
              <a:defRPr/>
            </a:pPr>
            <a:r>
              <a:rPr lang="en-GB" altLang="en-US" dirty="0">
                <a:latin typeface="Comic Sans MS" panose="030F0702030302020204" pitchFamily="66" charset="0"/>
              </a:rPr>
              <a:t>‘Excellence, Aspiration and Care.’</a:t>
            </a:r>
            <a:endParaRPr lang="en-US" altLang="en-US" dirty="0">
              <a:latin typeface="Comic Sans MS" panose="030F0702030302020204" pitchFamily="66" charset="0"/>
            </a:endParaRPr>
          </a:p>
          <a:p>
            <a:pPr eaLnBrk="1" hangingPunct="1">
              <a:lnSpc>
                <a:spcPct val="80000"/>
              </a:lnSpc>
              <a:defRPr/>
            </a:pPr>
            <a:endParaRPr lang="en-GB" altLang="en-US" sz="3600" dirty="0">
              <a:latin typeface="Comic Sans MS" panose="030F0702030302020204" pitchFamily="66" charset="0"/>
            </a:endParaRPr>
          </a:p>
          <a:p>
            <a:pPr eaLnBrk="1" hangingPunct="1">
              <a:lnSpc>
                <a:spcPct val="80000"/>
              </a:lnSpc>
              <a:defRPr/>
            </a:pPr>
            <a:endParaRPr lang="en-GB" altLang="en-US" sz="3600" dirty="0">
              <a:latin typeface="Comic Sans MS" panose="030F0702030302020204" pitchFamily="66" charset="0"/>
            </a:endParaRPr>
          </a:p>
          <a:p>
            <a:pPr eaLnBrk="1" hangingPunct="1">
              <a:lnSpc>
                <a:spcPct val="80000"/>
              </a:lnSpc>
              <a:defRPr/>
            </a:pPr>
            <a:endParaRPr lang="en-GB" altLang="en-US" sz="3600" dirty="0">
              <a:latin typeface="Comic Sans MS" panose="030F0702030302020204" pitchFamily="66" charset="0"/>
            </a:endParaRPr>
          </a:p>
          <a:p>
            <a:pPr algn="l" eaLnBrk="1" hangingPunct="1">
              <a:lnSpc>
                <a:spcPct val="80000"/>
              </a:lnSpc>
              <a:defRPr/>
            </a:pPr>
            <a:endParaRPr lang="en-GB" altLang="en-US" sz="2000" dirty="0">
              <a:latin typeface="Comic Sans MS" panose="030F0702030302020204" pitchFamily="66" charset="0"/>
            </a:endParaRPr>
          </a:p>
          <a:p>
            <a:pPr algn="l" eaLnBrk="1" hangingPunct="1">
              <a:lnSpc>
                <a:spcPct val="80000"/>
              </a:lnSpc>
              <a:defRPr/>
            </a:pPr>
            <a:r>
              <a:rPr lang="en-GB" altLang="en-US" sz="2800" dirty="0">
                <a:latin typeface="Comic Sans MS" panose="030F0702030302020204" pitchFamily="66" charset="0"/>
              </a:rPr>
              <a:t>‘Excellence is a habit.’</a:t>
            </a:r>
            <a:endParaRPr lang="en-US" altLang="en-US" sz="2800" dirty="0">
              <a:latin typeface="Comic Sans MS" panose="030F0702030302020204" pitchFamily="66" charset="0"/>
            </a:endParaRPr>
          </a:p>
        </p:txBody>
      </p:sp>
      <p:pic>
        <p:nvPicPr>
          <p:cNvPr id="3" name="Picture 2">
            <a:extLst>
              <a:ext uri="{FF2B5EF4-FFF2-40B4-BE49-F238E27FC236}">
                <a16:creationId xmlns:a16="http://schemas.microsoft.com/office/drawing/2014/main" id="{3F6A4202-6317-483B-89B2-DFF2D7378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6160" y="3829113"/>
            <a:ext cx="4046240" cy="2697493"/>
          </a:xfrm>
          <a:prstGeom prst="rect">
            <a:avLst/>
          </a:prstGeom>
        </p:spPr>
      </p:pic>
      <p:pic>
        <p:nvPicPr>
          <p:cNvPr id="8" name="Picture 7">
            <a:extLst>
              <a:ext uri="{FF2B5EF4-FFF2-40B4-BE49-F238E27FC236}">
                <a16:creationId xmlns:a16="http://schemas.microsoft.com/office/drawing/2014/main" id="{CADB986C-CCAE-574A-90D0-1C45CC89EC38}"/>
              </a:ext>
            </a:extLst>
          </p:cNvPr>
          <p:cNvPicPr>
            <a:picLocks noChangeAspect="1"/>
          </p:cNvPicPr>
          <p:nvPr/>
        </p:nvPicPr>
        <p:blipFill>
          <a:blip r:embed="rId3"/>
          <a:stretch>
            <a:fillRect/>
          </a:stretch>
        </p:blipFill>
        <p:spPr>
          <a:xfrm>
            <a:off x="10496430" y="188640"/>
            <a:ext cx="1085970" cy="1081143"/>
          </a:xfrm>
          <a:prstGeom prst="rect">
            <a:avLst/>
          </a:prstGeom>
        </p:spPr>
      </p:pic>
      <p:pic>
        <p:nvPicPr>
          <p:cNvPr id="6" name="Picture 5">
            <a:extLst>
              <a:ext uri="{FF2B5EF4-FFF2-40B4-BE49-F238E27FC236}">
                <a16:creationId xmlns:a16="http://schemas.microsoft.com/office/drawing/2014/main" id="{F9FF94F0-7401-4794-83EA-3053B2B6AC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102" y="-3665"/>
            <a:ext cx="2834406" cy="932611"/>
          </a:xfrm>
          <a:prstGeom prst="rect">
            <a:avLst/>
          </a:prstGeom>
        </p:spPr>
      </p:pic>
      <p:pic>
        <p:nvPicPr>
          <p:cNvPr id="11" name="Picture 10">
            <a:extLst>
              <a:ext uri="{FF2B5EF4-FFF2-40B4-BE49-F238E27FC236}">
                <a16:creationId xmlns:a16="http://schemas.microsoft.com/office/drawing/2014/main" id="{FE383C26-A499-4E71-AD30-4C866F3507A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09600" y="3378571"/>
            <a:ext cx="1283717" cy="878013"/>
          </a:xfrm>
          <a:prstGeom prst="rect">
            <a:avLst/>
          </a:prstGeom>
          <a:noFill/>
        </p:spPr>
      </p:pic>
      <p:pic>
        <p:nvPicPr>
          <p:cNvPr id="12" name="Picture 11">
            <a:extLst>
              <a:ext uri="{FF2B5EF4-FFF2-40B4-BE49-F238E27FC236}">
                <a16:creationId xmlns:a16="http://schemas.microsoft.com/office/drawing/2014/main" id="{4DE3E2BA-7B32-4284-873A-0E31D8A2E39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6752" y="2423482"/>
            <a:ext cx="1919355" cy="878013"/>
          </a:xfrm>
          <a:prstGeom prst="rect">
            <a:avLst/>
          </a:prstGeom>
          <a:noFill/>
        </p:spPr>
      </p:pic>
    </p:spTree>
    <p:extLst>
      <p:ext uri="{BB962C8B-B14F-4D97-AF65-F5344CB8AC3E}">
        <p14:creationId xmlns:p14="http://schemas.microsoft.com/office/powerpoint/2010/main" val="319221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GB" altLang="en-US" dirty="0">
                <a:solidFill>
                  <a:srgbClr val="FFFF00"/>
                </a:solidFill>
                <a:latin typeface="Comic Sans MS" panose="030F0702030302020204" pitchFamily="66" charset="0"/>
              </a:rPr>
              <a:t>Outstanding Behaviour</a:t>
            </a:r>
          </a:p>
        </p:txBody>
      </p:sp>
      <p:sp>
        <p:nvSpPr>
          <p:cNvPr id="142339" name="Rectangle 3"/>
          <p:cNvSpPr>
            <a:spLocks noGrp="1" noChangeArrowheads="1"/>
          </p:cNvSpPr>
          <p:nvPr>
            <p:ph type="body" idx="1"/>
          </p:nvPr>
        </p:nvSpPr>
        <p:spPr>
          <a:xfrm>
            <a:off x="1981200" y="1772817"/>
            <a:ext cx="9299376" cy="4525963"/>
          </a:xfrm>
        </p:spPr>
        <p:txBody>
          <a:bodyPr/>
          <a:lstStyle/>
          <a:p>
            <a:pPr eaLnBrk="1" hangingPunct="1">
              <a:lnSpc>
                <a:spcPct val="90000"/>
              </a:lnSpc>
              <a:defRPr/>
            </a:pPr>
            <a:endParaRPr lang="en-GB" altLang="en-US" sz="2800" dirty="0">
              <a:latin typeface="Comic Sans MS" panose="030F0702030302020204" pitchFamily="66" charset="0"/>
            </a:endParaRPr>
          </a:p>
          <a:p>
            <a:pPr eaLnBrk="1" hangingPunct="1">
              <a:lnSpc>
                <a:spcPct val="90000"/>
              </a:lnSpc>
              <a:defRPr/>
            </a:pPr>
            <a:r>
              <a:rPr lang="en-GB" altLang="en-US" sz="2800" dirty="0">
                <a:latin typeface="Comic Sans MS" panose="030F0702030302020204" pitchFamily="66" charset="0"/>
              </a:rPr>
              <a:t>A Values Education School with monthly Values.</a:t>
            </a:r>
          </a:p>
          <a:p>
            <a:pPr eaLnBrk="1" hangingPunct="1">
              <a:lnSpc>
                <a:spcPct val="90000"/>
              </a:lnSpc>
              <a:defRPr/>
            </a:pPr>
            <a:r>
              <a:rPr lang="en-GB" altLang="en-US" sz="2800" dirty="0">
                <a:latin typeface="Comic Sans MS" panose="030F0702030302020204" pitchFamily="66" charset="0"/>
              </a:rPr>
              <a:t>Merit assemblies every Friday for all the children.</a:t>
            </a:r>
          </a:p>
          <a:p>
            <a:pPr eaLnBrk="1" hangingPunct="1">
              <a:lnSpc>
                <a:spcPct val="90000"/>
              </a:lnSpc>
              <a:defRPr/>
            </a:pPr>
            <a:r>
              <a:rPr lang="en-GB" altLang="en-US" sz="2800" dirty="0">
                <a:latin typeface="Comic Sans MS" panose="030F0702030302020204" pitchFamily="66" charset="0"/>
              </a:rPr>
              <a:t>House Points.</a:t>
            </a:r>
          </a:p>
          <a:p>
            <a:pPr algn="just">
              <a:lnSpc>
                <a:spcPct val="80000"/>
              </a:lnSpc>
              <a:buFont typeface="Arial" panose="020B0604020202020204" pitchFamily="34" charset="0"/>
              <a:buChar char="•"/>
              <a:defRPr/>
            </a:pPr>
            <a:r>
              <a:rPr lang="en-GB" altLang="en-US" sz="2800" dirty="0">
                <a:latin typeface="Comic Sans MS" panose="030F0702030302020204" pitchFamily="66" charset="0"/>
              </a:rPr>
              <a:t>We aim to be independent.</a:t>
            </a:r>
          </a:p>
          <a:p>
            <a:pPr algn="just">
              <a:lnSpc>
                <a:spcPct val="80000"/>
              </a:lnSpc>
              <a:buFont typeface="Arial" panose="020B0604020202020204" pitchFamily="34" charset="0"/>
              <a:buChar char="•"/>
              <a:defRPr/>
            </a:pPr>
            <a:r>
              <a:rPr lang="en-GB" altLang="en-US" sz="2800" dirty="0">
                <a:latin typeface="Comic Sans MS" panose="030F0702030302020204" pitchFamily="66" charset="0"/>
              </a:rPr>
              <a:t>We share feelings and worries.</a:t>
            </a:r>
          </a:p>
          <a:p>
            <a:pPr algn="just">
              <a:lnSpc>
                <a:spcPct val="80000"/>
              </a:lnSpc>
              <a:buFont typeface="Arial" panose="020B0604020202020204" pitchFamily="34" charset="0"/>
              <a:buChar char="•"/>
              <a:defRPr/>
            </a:pPr>
            <a:r>
              <a:rPr lang="en-GB" altLang="en-US" sz="2800" dirty="0">
                <a:latin typeface="Comic Sans MS" panose="030F0702030302020204" pitchFamily="66" charset="0"/>
              </a:rPr>
              <a:t>We use Class, Playground and Online Charters.</a:t>
            </a:r>
          </a:p>
          <a:p>
            <a:pPr algn="just">
              <a:lnSpc>
                <a:spcPct val="80000"/>
              </a:lnSpc>
              <a:buFont typeface="Arial" panose="020B0604020202020204" pitchFamily="34" charset="0"/>
              <a:buChar char="•"/>
              <a:defRPr/>
            </a:pPr>
            <a:r>
              <a:rPr lang="en-GB" altLang="en-US" sz="2800" dirty="0">
                <a:latin typeface="Comic Sans MS" panose="030F0702030302020204" pitchFamily="66" charset="0"/>
              </a:rPr>
              <a:t>We use positive praise.</a:t>
            </a:r>
          </a:p>
          <a:p>
            <a:pPr eaLnBrk="1" hangingPunct="1">
              <a:lnSpc>
                <a:spcPct val="90000"/>
              </a:lnSpc>
              <a:defRPr/>
            </a:pPr>
            <a:endParaRPr lang="en-GB" altLang="en-US" sz="2800" dirty="0">
              <a:latin typeface="Comic Sans MS" panose="030F0702030302020204" pitchFamily="66" charset="0"/>
            </a:endParaRPr>
          </a:p>
          <a:p>
            <a:pPr marL="0" indent="0" algn="just">
              <a:lnSpc>
                <a:spcPct val="80000"/>
              </a:lnSpc>
              <a:buNone/>
              <a:defRPr/>
            </a:pPr>
            <a:endParaRPr lang="en-GB" altLang="en-US" sz="2400" dirty="0">
              <a:latin typeface="Comic Sans MS" panose="030F0702030302020204" pitchFamily="66" charset="0"/>
            </a:endParaRPr>
          </a:p>
          <a:p>
            <a:pPr marL="0" indent="0" algn="just">
              <a:lnSpc>
                <a:spcPct val="80000"/>
              </a:lnSpc>
              <a:buNone/>
              <a:defRPr/>
            </a:pPr>
            <a:endParaRPr lang="en-GB" altLang="en-US" sz="2400" dirty="0">
              <a:latin typeface="Comic Sans MS" panose="030F0702030302020204" pitchFamily="66" charset="0"/>
            </a:endParaRPr>
          </a:p>
          <a:p>
            <a:pPr marL="0" indent="0" algn="just">
              <a:lnSpc>
                <a:spcPct val="80000"/>
              </a:lnSpc>
              <a:buNone/>
              <a:defRPr/>
            </a:pPr>
            <a:endParaRPr lang="en-GB" altLang="en-US" sz="2400" dirty="0">
              <a:latin typeface="Comic Sans MS" panose="030F0702030302020204" pitchFamily="66" charset="0"/>
            </a:endParaRPr>
          </a:p>
          <a:p>
            <a:pPr eaLnBrk="1" hangingPunct="1">
              <a:lnSpc>
                <a:spcPct val="90000"/>
              </a:lnSpc>
              <a:defRPr/>
            </a:pPr>
            <a:endParaRPr lang="en-US" altLang="en-US" sz="2400" dirty="0">
              <a:latin typeface="Comic Sans MS" panose="030F0702030302020204" pitchFamily="66" charset="0"/>
            </a:endParaRPr>
          </a:p>
          <a:p>
            <a:pPr eaLnBrk="1" hangingPunct="1">
              <a:lnSpc>
                <a:spcPct val="90000"/>
              </a:lnSpc>
              <a:defRPr/>
            </a:pPr>
            <a:endParaRPr lang="en-GB" altLang="en-US" sz="2400" dirty="0">
              <a:latin typeface="Comic Sans MS" panose="030F0702030302020204" pitchFamily="66" charset="0"/>
            </a:endParaRPr>
          </a:p>
        </p:txBody>
      </p:sp>
      <p:pic>
        <p:nvPicPr>
          <p:cNvPr id="6" name="Picture 5" descr="P:\Primary Logo\PRIMARY caps Small.jpg">
            <a:extLst>
              <a:ext uri="{FF2B5EF4-FFF2-40B4-BE49-F238E27FC236}">
                <a16:creationId xmlns:a16="http://schemas.microsoft.com/office/drawing/2014/main" id="{C0B8BF0D-C2E3-7447-8BF5-65FADDF9CF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914" y="191264"/>
            <a:ext cx="1554774" cy="1631677"/>
          </a:xfrm>
          <a:prstGeom prst="rect">
            <a:avLst/>
          </a:prstGeom>
          <a:noFill/>
          <a:ln>
            <a:noFill/>
          </a:ln>
        </p:spPr>
      </p:pic>
      <p:pic>
        <p:nvPicPr>
          <p:cNvPr id="7" name="Picture 6">
            <a:extLst>
              <a:ext uri="{FF2B5EF4-FFF2-40B4-BE49-F238E27FC236}">
                <a16:creationId xmlns:a16="http://schemas.microsoft.com/office/drawing/2014/main" id="{295E32E7-832F-5C4B-AF43-68B5D7A885EC}"/>
              </a:ext>
            </a:extLst>
          </p:cNvPr>
          <p:cNvPicPr>
            <a:picLocks noChangeAspect="1"/>
          </p:cNvPicPr>
          <p:nvPr/>
        </p:nvPicPr>
        <p:blipFill>
          <a:blip r:embed="rId3"/>
          <a:stretch>
            <a:fillRect/>
          </a:stretch>
        </p:blipFill>
        <p:spPr>
          <a:xfrm>
            <a:off x="10496430" y="191264"/>
            <a:ext cx="1085970" cy="1081143"/>
          </a:xfrm>
          <a:prstGeom prst="rect">
            <a:avLst/>
          </a:prstGeom>
        </p:spPr>
      </p:pic>
      <p:pic>
        <p:nvPicPr>
          <p:cNvPr id="9" name="Picture 8">
            <a:extLst>
              <a:ext uri="{FF2B5EF4-FFF2-40B4-BE49-F238E27FC236}">
                <a16:creationId xmlns:a16="http://schemas.microsoft.com/office/drawing/2014/main" id="{0A2C1D79-A644-4011-A7F3-B3ABBCA780B8}"/>
              </a:ext>
            </a:extLst>
          </p:cNvPr>
          <p:cNvPicPr>
            <a:picLocks noChangeAspect="1"/>
          </p:cNvPicPr>
          <p:nvPr/>
        </p:nvPicPr>
        <p:blipFill>
          <a:blip r:embed="rId4"/>
          <a:stretch>
            <a:fillRect/>
          </a:stretch>
        </p:blipFill>
        <p:spPr>
          <a:xfrm>
            <a:off x="263352" y="2313079"/>
            <a:ext cx="1184176" cy="1511965"/>
          </a:xfrm>
          <a:prstGeom prst="rect">
            <a:avLst/>
          </a:prstGeom>
        </p:spPr>
      </p:pic>
      <p:pic>
        <p:nvPicPr>
          <p:cNvPr id="10" name="Picture 9">
            <a:extLst>
              <a:ext uri="{FF2B5EF4-FFF2-40B4-BE49-F238E27FC236}">
                <a16:creationId xmlns:a16="http://schemas.microsoft.com/office/drawing/2014/main" id="{631D2D20-05EF-4F42-BD2D-F258DB9CA616}"/>
              </a:ext>
            </a:extLst>
          </p:cNvPr>
          <p:cNvPicPr>
            <a:picLocks noChangeAspect="1"/>
          </p:cNvPicPr>
          <p:nvPr/>
        </p:nvPicPr>
        <p:blipFill>
          <a:blip r:embed="rId5"/>
          <a:stretch>
            <a:fillRect/>
          </a:stretch>
        </p:blipFill>
        <p:spPr>
          <a:xfrm>
            <a:off x="9192344" y="4939757"/>
            <a:ext cx="2319529" cy="1714202"/>
          </a:xfrm>
          <a:prstGeom prst="rect">
            <a:avLst/>
          </a:prstGeom>
        </p:spPr>
      </p:pic>
      <p:pic>
        <p:nvPicPr>
          <p:cNvPr id="2" name="Picture 1">
            <a:extLst>
              <a:ext uri="{FF2B5EF4-FFF2-40B4-BE49-F238E27FC236}">
                <a16:creationId xmlns:a16="http://schemas.microsoft.com/office/drawing/2014/main" id="{690E4284-7720-4962-A05C-5D902149BA9E}"/>
              </a:ext>
            </a:extLst>
          </p:cNvPr>
          <p:cNvPicPr>
            <a:picLocks noChangeAspect="1"/>
          </p:cNvPicPr>
          <p:nvPr/>
        </p:nvPicPr>
        <p:blipFill>
          <a:blip r:embed="rId6"/>
          <a:stretch>
            <a:fillRect/>
          </a:stretch>
        </p:blipFill>
        <p:spPr>
          <a:xfrm>
            <a:off x="255629" y="4235035"/>
            <a:ext cx="1652537" cy="1111707"/>
          </a:xfrm>
          <a:prstGeom prst="rect">
            <a:avLst/>
          </a:prstGeom>
        </p:spPr>
      </p:pic>
    </p:spTree>
    <p:extLst>
      <p:ext uri="{BB962C8B-B14F-4D97-AF65-F5344CB8AC3E}">
        <p14:creationId xmlns:p14="http://schemas.microsoft.com/office/powerpoint/2010/main" val="3388567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2423592" y="2060848"/>
            <a:ext cx="7056784" cy="150248"/>
          </a:xfrm>
        </p:spPr>
        <p:txBody>
          <a:bodyPr/>
          <a:lstStyle/>
          <a:p>
            <a:pPr eaLnBrk="1" hangingPunct="1">
              <a:lnSpc>
                <a:spcPct val="80000"/>
              </a:lnSpc>
              <a:defRPr/>
            </a:pPr>
            <a:r>
              <a:rPr lang="en-GB" altLang="en-US" sz="2400" dirty="0">
                <a:latin typeface="Comic Sans MS" panose="030F0702030302020204" pitchFamily="66" charset="0"/>
              </a:rPr>
              <a:t>‘An Outstanding School’ – Ofsted</a:t>
            </a:r>
          </a:p>
          <a:p>
            <a:pPr algn="l">
              <a:lnSpc>
                <a:spcPct val="80000"/>
              </a:lnSpc>
              <a:defRPr/>
            </a:pPr>
            <a:endParaRPr lang="en-GB" altLang="en-US" sz="1400" dirty="0">
              <a:latin typeface="Comic Sans MS" panose="030F0702030302020204" pitchFamily="66" charset="0"/>
            </a:endParaRPr>
          </a:p>
          <a:p>
            <a:pPr algn="l">
              <a:lnSpc>
                <a:spcPct val="80000"/>
              </a:lnSpc>
              <a:defRPr/>
            </a:pPr>
            <a:r>
              <a:rPr lang="en-GB" altLang="en-US" sz="1600" dirty="0">
                <a:latin typeface="Comic Sans MS" panose="030F0702030302020204" pitchFamily="66" charset="0"/>
              </a:rPr>
              <a:t>◼ Leaders, governors and staff share an ambitious vision for every child and pupil to excel in their education, and to enjoy learning. </a:t>
            </a:r>
          </a:p>
          <a:p>
            <a:pPr algn="l">
              <a:lnSpc>
                <a:spcPct val="80000"/>
              </a:lnSpc>
              <a:defRPr/>
            </a:pPr>
            <a:endParaRPr lang="en-GB" altLang="en-US" sz="1600" dirty="0">
              <a:latin typeface="Comic Sans MS" panose="030F0702030302020204" pitchFamily="66" charset="0"/>
            </a:endParaRPr>
          </a:p>
          <a:p>
            <a:pPr algn="l">
              <a:lnSpc>
                <a:spcPct val="80000"/>
              </a:lnSpc>
              <a:defRPr/>
            </a:pPr>
            <a:r>
              <a:rPr lang="en-GB" altLang="en-US" sz="1600" dirty="0">
                <a:latin typeface="Comic Sans MS" panose="030F0702030302020204" pitchFamily="66" charset="0"/>
              </a:rPr>
              <a:t>◼ Children achieve exceptional outcomes at school.  </a:t>
            </a:r>
          </a:p>
          <a:p>
            <a:pPr algn="l">
              <a:lnSpc>
                <a:spcPct val="80000"/>
              </a:lnSpc>
              <a:defRPr/>
            </a:pPr>
            <a:endParaRPr lang="en-GB" altLang="en-US" sz="1600" dirty="0">
              <a:latin typeface="Comic Sans MS" panose="030F0702030302020204" pitchFamily="66" charset="0"/>
            </a:endParaRPr>
          </a:p>
          <a:p>
            <a:pPr algn="l">
              <a:lnSpc>
                <a:spcPct val="80000"/>
              </a:lnSpc>
              <a:defRPr/>
            </a:pPr>
            <a:r>
              <a:rPr lang="en-GB" altLang="en-US" sz="1600" dirty="0">
                <a:latin typeface="Comic Sans MS" panose="030F0702030302020204" pitchFamily="66" charset="0"/>
              </a:rPr>
              <a:t>◼ The proportion of children achieving a good level of development at the end of Reception is significantly above the national average. This is also the case for the phonics screening check in Year 1 and with our  SATS results.</a:t>
            </a:r>
          </a:p>
          <a:p>
            <a:pPr algn="l">
              <a:lnSpc>
                <a:spcPct val="80000"/>
              </a:lnSpc>
              <a:defRPr/>
            </a:pPr>
            <a:endParaRPr lang="en-GB" altLang="en-US" sz="1600" dirty="0">
              <a:latin typeface="Comic Sans MS" panose="030F0702030302020204" pitchFamily="66" charset="0"/>
            </a:endParaRPr>
          </a:p>
          <a:p>
            <a:pPr algn="l">
              <a:lnSpc>
                <a:spcPct val="80000"/>
              </a:lnSpc>
              <a:defRPr/>
            </a:pPr>
            <a:r>
              <a:rPr lang="en-GB" altLang="en-US" sz="1600" dirty="0">
                <a:latin typeface="Comic Sans MS" panose="030F0702030302020204" pitchFamily="66" charset="0"/>
              </a:rPr>
              <a:t>◼ Pupils make excellent and strong progress from their different starting points. </a:t>
            </a:r>
          </a:p>
          <a:p>
            <a:pPr algn="l">
              <a:lnSpc>
                <a:spcPct val="80000"/>
              </a:lnSpc>
              <a:defRPr/>
            </a:pPr>
            <a:endParaRPr lang="en-GB" altLang="en-US" sz="1600" dirty="0">
              <a:latin typeface="Comic Sans MS" panose="030F0702030302020204" pitchFamily="66" charset="0"/>
            </a:endParaRPr>
          </a:p>
          <a:p>
            <a:pPr algn="l">
              <a:lnSpc>
                <a:spcPct val="80000"/>
              </a:lnSpc>
              <a:defRPr/>
            </a:pPr>
            <a:r>
              <a:rPr lang="en-GB" altLang="en-US" sz="1600" dirty="0">
                <a:latin typeface="Comic Sans MS" panose="030F0702030302020204" pitchFamily="66" charset="0"/>
              </a:rPr>
              <a:t>◼ The quality of teaching and learning is outstanding. Care and attention is paid to pupils’ spiritual and pastoral needs, as well as to their academic development. </a:t>
            </a:r>
          </a:p>
          <a:p>
            <a:pPr algn="l">
              <a:lnSpc>
                <a:spcPct val="80000"/>
              </a:lnSpc>
              <a:defRPr/>
            </a:pPr>
            <a:endParaRPr lang="en-GB" altLang="en-US" sz="1600" dirty="0">
              <a:latin typeface="Comic Sans MS" panose="030F0702030302020204" pitchFamily="66" charset="0"/>
            </a:endParaRPr>
          </a:p>
          <a:p>
            <a:pPr algn="l">
              <a:lnSpc>
                <a:spcPct val="80000"/>
              </a:lnSpc>
              <a:defRPr/>
            </a:pPr>
            <a:endParaRPr lang="en-GB" altLang="en-US" sz="1400" dirty="0">
              <a:latin typeface="Comic Sans MS" panose="030F0702030302020204" pitchFamily="66" charset="0"/>
            </a:endParaRPr>
          </a:p>
        </p:txBody>
      </p:sp>
      <p:pic>
        <p:nvPicPr>
          <p:cNvPr id="8" name="Picture 7" descr="P:\Primary Logo\PRIMARY caps Small.jpg">
            <a:extLst>
              <a:ext uri="{FF2B5EF4-FFF2-40B4-BE49-F238E27FC236}">
                <a16:creationId xmlns:a16="http://schemas.microsoft.com/office/drawing/2014/main" id="{78C5249A-5C26-1E4B-A068-D0A51DA4C70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9" name="Picture 8">
            <a:extLst>
              <a:ext uri="{FF2B5EF4-FFF2-40B4-BE49-F238E27FC236}">
                <a16:creationId xmlns:a16="http://schemas.microsoft.com/office/drawing/2014/main" id="{E1E3C94C-A40C-8E44-8703-515AC1BEFE40}"/>
              </a:ext>
            </a:extLst>
          </p:cNvPr>
          <p:cNvPicPr>
            <a:picLocks noChangeAspect="1"/>
          </p:cNvPicPr>
          <p:nvPr/>
        </p:nvPicPr>
        <p:blipFill>
          <a:blip r:embed="rId3"/>
          <a:stretch>
            <a:fillRect/>
          </a:stretch>
        </p:blipFill>
        <p:spPr>
          <a:xfrm>
            <a:off x="10496430" y="191264"/>
            <a:ext cx="1085970" cy="1081143"/>
          </a:xfrm>
          <a:prstGeom prst="rect">
            <a:avLst/>
          </a:prstGeom>
        </p:spPr>
      </p:pic>
      <p:pic>
        <p:nvPicPr>
          <p:cNvPr id="3" name="Picture 2">
            <a:extLst>
              <a:ext uri="{FF2B5EF4-FFF2-40B4-BE49-F238E27FC236}">
                <a16:creationId xmlns:a16="http://schemas.microsoft.com/office/drawing/2014/main" id="{58403E3B-CEFD-44C0-8CD8-D3EA6AF20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65767"/>
            <a:ext cx="2834406" cy="932611"/>
          </a:xfrm>
          <a:prstGeom prst="rect">
            <a:avLst/>
          </a:prstGeom>
        </p:spPr>
      </p:pic>
    </p:spTree>
    <p:extLst>
      <p:ext uri="{BB962C8B-B14F-4D97-AF65-F5344CB8AC3E}">
        <p14:creationId xmlns:p14="http://schemas.microsoft.com/office/powerpoint/2010/main" val="2059481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2423592" y="1769225"/>
            <a:ext cx="7056784" cy="110144"/>
          </a:xfrm>
        </p:spPr>
        <p:txBody>
          <a:bodyPr/>
          <a:lstStyle/>
          <a:p>
            <a:pPr eaLnBrk="1" hangingPunct="1">
              <a:lnSpc>
                <a:spcPct val="80000"/>
              </a:lnSpc>
              <a:defRPr/>
            </a:pPr>
            <a:r>
              <a:rPr lang="en-GB" altLang="en-US" sz="2400" dirty="0">
                <a:latin typeface="Comic Sans MS" panose="030F0702030302020204" pitchFamily="66" charset="0"/>
              </a:rPr>
              <a:t>‘An Outstanding School’ – Ofsted</a:t>
            </a:r>
          </a:p>
          <a:p>
            <a:pPr algn="l">
              <a:lnSpc>
                <a:spcPct val="80000"/>
              </a:lnSpc>
              <a:defRPr/>
            </a:pPr>
            <a:endParaRPr lang="en-GB" altLang="en-US" sz="1600" dirty="0">
              <a:latin typeface="Comic Sans MS" panose="030F0702030302020204" pitchFamily="66" charset="0"/>
            </a:endParaRPr>
          </a:p>
          <a:p>
            <a:pPr algn="l">
              <a:lnSpc>
                <a:spcPct val="80000"/>
              </a:lnSpc>
              <a:defRPr/>
            </a:pPr>
            <a:r>
              <a:rPr lang="en-GB" altLang="en-US" sz="1600" dirty="0">
                <a:latin typeface="Comic Sans MS" panose="030F0702030302020204" pitchFamily="66" charset="0"/>
              </a:rPr>
              <a:t>◼ Staff are proud to work at the school. They value the high level of professional development they receive.</a:t>
            </a:r>
          </a:p>
          <a:p>
            <a:pPr algn="l">
              <a:lnSpc>
                <a:spcPct val="80000"/>
              </a:lnSpc>
              <a:defRPr/>
            </a:pPr>
            <a:endParaRPr lang="en-GB" altLang="en-US" sz="1600" dirty="0">
              <a:latin typeface="Comic Sans MS" panose="030F0702030302020204" pitchFamily="66" charset="0"/>
            </a:endParaRPr>
          </a:p>
          <a:p>
            <a:pPr algn="l">
              <a:lnSpc>
                <a:spcPct val="80000"/>
              </a:lnSpc>
              <a:defRPr/>
            </a:pPr>
            <a:r>
              <a:rPr lang="en-GB" altLang="en-US" sz="1600" dirty="0">
                <a:latin typeface="Comic Sans MS" panose="030F0702030302020204" pitchFamily="66" charset="0"/>
              </a:rPr>
              <a:t>◼ The curriculum is broad and it is delivered in a way that engages all pupils. </a:t>
            </a:r>
          </a:p>
          <a:p>
            <a:pPr algn="l">
              <a:lnSpc>
                <a:spcPct val="80000"/>
              </a:lnSpc>
              <a:defRPr/>
            </a:pPr>
            <a:endParaRPr lang="en-GB" altLang="en-US" sz="1600" dirty="0">
              <a:latin typeface="Comic Sans MS" panose="030F0702030302020204" pitchFamily="66" charset="0"/>
            </a:endParaRPr>
          </a:p>
          <a:p>
            <a:pPr algn="l">
              <a:lnSpc>
                <a:spcPct val="80000"/>
              </a:lnSpc>
              <a:defRPr/>
            </a:pPr>
            <a:r>
              <a:rPr lang="en-GB" altLang="en-US" sz="1600" dirty="0">
                <a:latin typeface="Comic Sans MS" panose="030F0702030302020204" pitchFamily="66" charset="0"/>
              </a:rPr>
              <a:t>◼ Pupils love coming to school and rarely miss a day. Attendance is above the national average. Pupils’ behaviour is excellent.</a:t>
            </a:r>
          </a:p>
          <a:p>
            <a:pPr algn="l">
              <a:lnSpc>
                <a:spcPct val="80000"/>
              </a:lnSpc>
              <a:defRPr/>
            </a:pPr>
            <a:r>
              <a:rPr lang="en-GB" altLang="en-US" sz="1600" dirty="0">
                <a:latin typeface="Comic Sans MS" panose="030F0702030302020204" pitchFamily="66" charset="0"/>
              </a:rPr>
              <a:t>  </a:t>
            </a:r>
          </a:p>
          <a:p>
            <a:pPr algn="l">
              <a:lnSpc>
                <a:spcPct val="80000"/>
              </a:lnSpc>
              <a:defRPr/>
            </a:pPr>
            <a:r>
              <a:rPr lang="en-GB" altLang="en-US" sz="1600" dirty="0">
                <a:latin typeface="Comic Sans MS" panose="030F0702030302020204" pitchFamily="66" charset="0"/>
              </a:rPr>
              <a:t>◼ The Early Years provision is outstanding. Children receive high-quality learning experiences in the classroom and in the outdoor learning space. </a:t>
            </a:r>
          </a:p>
          <a:p>
            <a:pPr algn="l">
              <a:lnSpc>
                <a:spcPct val="80000"/>
              </a:lnSpc>
              <a:defRPr/>
            </a:pPr>
            <a:endParaRPr lang="en-GB" altLang="en-US" sz="1600" dirty="0">
              <a:latin typeface="Comic Sans MS" panose="030F0702030302020204" pitchFamily="66" charset="0"/>
            </a:endParaRPr>
          </a:p>
          <a:p>
            <a:pPr algn="l">
              <a:lnSpc>
                <a:spcPct val="80000"/>
              </a:lnSpc>
              <a:defRPr/>
            </a:pPr>
            <a:r>
              <a:rPr lang="en-GB" altLang="en-US" sz="1600" dirty="0">
                <a:latin typeface="Comic Sans MS" panose="030F0702030302020204" pitchFamily="66" charset="0"/>
              </a:rPr>
              <a:t>◼ Parents are overwhelmingly happy with the quality of education their children receive, and with the communication from the staff. Parents make a significant contribution to the life of the school. </a:t>
            </a:r>
          </a:p>
          <a:p>
            <a:pPr algn="l">
              <a:lnSpc>
                <a:spcPct val="80000"/>
              </a:lnSpc>
              <a:defRPr/>
            </a:pPr>
            <a:endParaRPr lang="en-GB" altLang="en-US" sz="1600" dirty="0">
              <a:latin typeface="Comic Sans MS" panose="030F0702030302020204" pitchFamily="66" charset="0"/>
            </a:endParaRPr>
          </a:p>
          <a:p>
            <a:pPr algn="l">
              <a:lnSpc>
                <a:spcPct val="80000"/>
              </a:lnSpc>
              <a:defRPr/>
            </a:pPr>
            <a:r>
              <a:rPr lang="en-GB" altLang="en-US" sz="1600" dirty="0">
                <a:latin typeface="Comic Sans MS" panose="030F0702030302020204" pitchFamily="66" charset="0"/>
              </a:rPr>
              <a:t>◼ Safeguarding is very effective. Governors and all our staff are trained well to keep pupils safe. </a:t>
            </a:r>
          </a:p>
          <a:p>
            <a:pPr algn="l">
              <a:lnSpc>
                <a:spcPct val="80000"/>
              </a:lnSpc>
              <a:defRPr/>
            </a:pPr>
            <a:r>
              <a:rPr lang="en-GB" altLang="en-US" sz="1600" dirty="0">
                <a:latin typeface="Comic Sans MS" panose="030F0702030302020204" pitchFamily="66" charset="0"/>
              </a:rPr>
              <a:t> </a:t>
            </a:r>
          </a:p>
        </p:txBody>
      </p:sp>
      <p:pic>
        <p:nvPicPr>
          <p:cNvPr id="8" name="Picture 7" descr="P:\Primary Logo\PRIMARY caps Small.jpg">
            <a:extLst>
              <a:ext uri="{FF2B5EF4-FFF2-40B4-BE49-F238E27FC236}">
                <a16:creationId xmlns:a16="http://schemas.microsoft.com/office/drawing/2014/main" id="{E6279371-8DEC-D749-86C4-BF9251A5C2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9" name="Picture 8">
            <a:extLst>
              <a:ext uri="{FF2B5EF4-FFF2-40B4-BE49-F238E27FC236}">
                <a16:creationId xmlns:a16="http://schemas.microsoft.com/office/drawing/2014/main" id="{755FEC24-1AEE-AC45-8A73-9B8D6CB094DB}"/>
              </a:ext>
            </a:extLst>
          </p:cNvPr>
          <p:cNvPicPr>
            <a:picLocks noChangeAspect="1"/>
          </p:cNvPicPr>
          <p:nvPr/>
        </p:nvPicPr>
        <p:blipFill>
          <a:blip r:embed="rId3"/>
          <a:stretch>
            <a:fillRect/>
          </a:stretch>
        </p:blipFill>
        <p:spPr>
          <a:xfrm>
            <a:off x="10496430" y="191264"/>
            <a:ext cx="1085970" cy="1081143"/>
          </a:xfrm>
          <a:prstGeom prst="rect">
            <a:avLst/>
          </a:prstGeom>
        </p:spPr>
      </p:pic>
      <p:pic>
        <p:nvPicPr>
          <p:cNvPr id="3" name="Picture 2">
            <a:extLst>
              <a:ext uri="{FF2B5EF4-FFF2-40B4-BE49-F238E27FC236}">
                <a16:creationId xmlns:a16="http://schemas.microsoft.com/office/drawing/2014/main" id="{01AFAA3B-1D77-4C9B-A845-4DAB1D0B3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60" y="129927"/>
            <a:ext cx="2834406" cy="932611"/>
          </a:xfrm>
          <a:prstGeom prst="rect">
            <a:avLst/>
          </a:prstGeom>
        </p:spPr>
      </p:pic>
    </p:spTree>
    <p:extLst>
      <p:ext uri="{BB962C8B-B14F-4D97-AF65-F5344CB8AC3E}">
        <p14:creationId xmlns:p14="http://schemas.microsoft.com/office/powerpoint/2010/main" val="1023875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81200" y="260990"/>
            <a:ext cx="8229600" cy="778098"/>
          </a:xfrm>
        </p:spPr>
        <p:txBody>
          <a:bodyPr/>
          <a:lstStyle/>
          <a:p>
            <a:pPr eaLnBrk="1" hangingPunct="1">
              <a:defRPr/>
            </a:pPr>
            <a:r>
              <a:rPr lang="en-GB" altLang="en-US" sz="2800" dirty="0">
                <a:solidFill>
                  <a:srgbClr val="FFFF00"/>
                </a:solidFill>
                <a:latin typeface="Comic Sans MS" panose="030F0702030302020204" pitchFamily="66" charset="0"/>
              </a:rPr>
              <a:t>EARLY YEARS  FOUNDATION STAGE</a:t>
            </a:r>
            <a:endParaRPr lang="en-US" altLang="en-US" sz="2800" dirty="0">
              <a:solidFill>
                <a:srgbClr val="FFFF00"/>
              </a:solidFill>
              <a:latin typeface="Comic Sans MS" panose="030F0702030302020204" pitchFamily="66" charset="0"/>
            </a:endParaRPr>
          </a:p>
        </p:txBody>
      </p:sp>
      <p:sp>
        <p:nvSpPr>
          <p:cNvPr id="30723" name="Rectangle 3"/>
          <p:cNvSpPr>
            <a:spLocks noGrp="1" noChangeArrowheads="1"/>
          </p:cNvSpPr>
          <p:nvPr>
            <p:ph type="body" idx="1"/>
          </p:nvPr>
        </p:nvSpPr>
        <p:spPr>
          <a:xfrm>
            <a:off x="1981200" y="2060849"/>
            <a:ext cx="8229600" cy="4065315"/>
          </a:xfrm>
        </p:spPr>
        <p:txBody>
          <a:bodyPr/>
          <a:lstStyle/>
          <a:p>
            <a:pPr eaLnBrk="1" hangingPunct="1">
              <a:lnSpc>
                <a:spcPct val="80000"/>
              </a:lnSpc>
              <a:defRPr/>
            </a:pPr>
            <a:r>
              <a:rPr lang="en-GB" altLang="en-US" sz="1800" dirty="0">
                <a:latin typeface="Comic Sans MS" panose="030F0702030302020204" pitchFamily="66" charset="0"/>
              </a:rPr>
              <a:t>To encourage each child to achieve their full potential, to give them the confidence to succeed, to provide a happy, secure and safe environment in which to learn and to celebrate their achievements in all areas.</a:t>
            </a:r>
          </a:p>
          <a:p>
            <a:pPr eaLnBrk="1" hangingPunct="1">
              <a:lnSpc>
                <a:spcPct val="80000"/>
              </a:lnSpc>
              <a:defRPr/>
            </a:pPr>
            <a:r>
              <a:rPr lang="en-GB" altLang="en-US" sz="1800" dirty="0">
                <a:latin typeface="Comic Sans MS" panose="030F0702030302020204" pitchFamily="66" charset="0"/>
              </a:rPr>
              <a:t>We will set realistic and challenging expectations that meet the needs of all the children.</a:t>
            </a:r>
          </a:p>
          <a:p>
            <a:pPr eaLnBrk="1" hangingPunct="1">
              <a:lnSpc>
                <a:spcPct val="80000"/>
              </a:lnSpc>
              <a:buFont typeface="Wingdings" panose="05000000000000000000" pitchFamily="2" charset="2"/>
              <a:buNone/>
              <a:defRPr/>
            </a:pPr>
            <a:endParaRPr lang="en-GB" altLang="en-US" sz="1800" dirty="0">
              <a:latin typeface="Comic Sans MS" panose="030F0702030302020204" pitchFamily="66" charset="0"/>
            </a:endParaRPr>
          </a:p>
          <a:p>
            <a:pPr eaLnBrk="1" hangingPunct="1">
              <a:lnSpc>
                <a:spcPct val="80000"/>
              </a:lnSpc>
              <a:defRPr/>
            </a:pPr>
            <a:r>
              <a:rPr lang="en-GB" altLang="en-US" sz="1800" dirty="0">
                <a:latin typeface="Comic Sans MS" panose="030F0702030302020204" pitchFamily="66" charset="0"/>
              </a:rPr>
              <a:t>We value the diversity of everybody within the school.</a:t>
            </a:r>
          </a:p>
          <a:p>
            <a:pPr eaLnBrk="1" hangingPunct="1">
              <a:lnSpc>
                <a:spcPct val="80000"/>
              </a:lnSpc>
              <a:defRPr/>
            </a:pPr>
            <a:r>
              <a:rPr lang="en-GB" altLang="en-US" sz="1800" dirty="0">
                <a:latin typeface="Comic Sans MS" panose="030F0702030302020204" pitchFamily="66" charset="0"/>
              </a:rPr>
              <a:t>Positive relationships for all- encouraging independence.</a:t>
            </a:r>
          </a:p>
          <a:p>
            <a:pPr>
              <a:buClr>
                <a:schemeClr val="folHlink"/>
              </a:buClr>
              <a:defRPr/>
            </a:pPr>
            <a:r>
              <a:rPr lang="en-GB" altLang="en-US" sz="1800" dirty="0">
                <a:latin typeface="Comic Sans MS" panose="030F0702030302020204" pitchFamily="66" charset="0"/>
              </a:rPr>
              <a:t>A highly stimulating environment, rich, varied and cross </a:t>
            </a:r>
          </a:p>
          <a:p>
            <a:pPr marL="0" indent="0">
              <a:buClr>
                <a:schemeClr val="folHlink"/>
              </a:buClr>
              <a:buNone/>
              <a:defRPr/>
            </a:pPr>
            <a:r>
              <a:rPr lang="en-GB" altLang="en-US" sz="1800" dirty="0">
                <a:latin typeface="Comic Sans MS" panose="030F0702030302020204" pitchFamily="66" charset="0"/>
              </a:rPr>
              <a:t>     curricular with imaginative experiences for all pupils. Excellent role play   </a:t>
            </a:r>
          </a:p>
          <a:p>
            <a:pPr marL="0" indent="0">
              <a:buClr>
                <a:schemeClr val="folHlink"/>
              </a:buClr>
              <a:buNone/>
              <a:defRPr/>
            </a:pPr>
            <a:r>
              <a:rPr lang="en-GB" altLang="en-US" sz="1800" dirty="0">
                <a:latin typeface="Comic Sans MS" panose="030F0702030302020204" pitchFamily="66" charset="0"/>
              </a:rPr>
              <a:t>     with resources inside and out of the classroom.</a:t>
            </a:r>
          </a:p>
          <a:p>
            <a:pPr>
              <a:buClr>
                <a:schemeClr val="folHlink"/>
              </a:buClr>
              <a:buFont typeface="Arial" panose="020B0604020202020204" pitchFamily="34" charset="0"/>
              <a:buChar char="•"/>
              <a:defRPr/>
            </a:pPr>
            <a:r>
              <a:rPr lang="en-GB" altLang="en-US" sz="1800" dirty="0">
                <a:latin typeface="Comic Sans MS" panose="030F0702030302020204" pitchFamily="66" charset="0"/>
              </a:rPr>
              <a:t>A child becomes an effective motivated learner through playing and exploring, active learning, creating and thinking critically.</a:t>
            </a:r>
          </a:p>
          <a:p>
            <a:pPr marL="0" indent="0">
              <a:buClr>
                <a:schemeClr val="folHlink"/>
              </a:buClr>
              <a:buNone/>
              <a:defRPr/>
            </a:pPr>
            <a:endParaRPr lang="en-GB" altLang="en-US" sz="1800" dirty="0">
              <a:latin typeface="Comic Sans MS" panose="030F0702030302020204" pitchFamily="66" charset="0"/>
            </a:endParaRPr>
          </a:p>
          <a:p>
            <a:pPr marL="0" indent="0">
              <a:buClr>
                <a:schemeClr val="folHlink"/>
              </a:buClr>
              <a:buNone/>
              <a:defRPr/>
            </a:pPr>
            <a:endParaRPr lang="en-GB" altLang="en-US" sz="1800" dirty="0">
              <a:latin typeface="Comic Sans MS" panose="030F0702030302020204" pitchFamily="66" charset="0"/>
            </a:endParaRPr>
          </a:p>
          <a:p>
            <a:pPr marL="0" indent="0">
              <a:buClr>
                <a:schemeClr val="folHlink"/>
              </a:buClr>
              <a:buNone/>
              <a:defRPr/>
            </a:pPr>
            <a:r>
              <a:rPr lang="en-GB" altLang="en-US" sz="1800" dirty="0">
                <a:latin typeface="Comic Sans MS" panose="030F0702030302020204" pitchFamily="66" charset="0"/>
              </a:rPr>
              <a:t>          </a:t>
            </a:r>
          </a:p>
          <a:p>
            <a:pPr>
              <a:buClr>
                <a:schemeClr val="folHlink"/>
              </a:buClr>
              <a:defRPr/>
            </a:pPr>
            <a:endParaRPr lang="en-GB" altLang="en-US" sz="1800" dirty="0">
              <a:latin typeface="Comic Sans MS" panose="030F0702030302020204" pitchFamily="66" charset="0"/>
            </a:endParaRPr>
          </a:p>
          <a:p>
            <a:pPr marL="0" indent="0">
              <a:buClr>
                <a:schemeClr val="folHlink"/>
              </a:buClr>
              <a:buNone/>
              <a:defRPr/>
            </a:pPr>
            <a:r>
              <a:rPr lang="en-GB" altLang="en-US" sz="1800" dirty="0">
                <a:latin typeface="Comic Sans MS" panose="030F0702030302020204" pitchFamily="66" charset="0"/>
              </a:rPr>
              <a:t> </a:t>
            </a:r>
          </a:p>
          <a:p>
            <a:pPr eaLnBrk="1" hangingPunct="1">
              <a:lnSpc>
                <a:spcPct val="80000"/>
              </a:lnSpc>
              <a:buFont typeface="Wingdings" panose="05000000000000000000" pitchFamily="2" charset="2"/>
              <a:buNone/>
              <a:defRPr/>
            </a:pPr>
            <a:endParaRPr lang="en-US" altLang="en-US" sz="1800" dirty="0">
              <a:latin typeface="Comic Sans MS" panose="030F0702030302020204" pitchFamily="66" charset="0"/>
            </a:endParaRPr>
          </a:p>
        </p:txBody>
      </p:sp>
      <p:pic>
        <p:nvPicPr>
          <p:cNvPr id="5" name="Picture 4" descr="curriculum_img1"/>
          <p:cNvPicPr>
            <a:picLocks noChangeAspect="1" noChangeArrowheads="1"/>
          </p:cNvPicPr>
          <p:nvPr/>
        </p:nvPicPr>
        <p:blipFill>
          <a:blip r:embed="rId2">
            <a:extLst>
              <a:ext uri="{28A0092B-C50C-407E-A947-70E740481C1C}">
                <a14:useLocalDpi xmlns:a14="http://schemas.microsoft.com/office/drawing/2010/main" val="0"/>
              </a:ext>
            </a:extLst>
          </a:blip>
          <a:srcRect b="42239"/>
          <a:stretch>
            <a:fillRect/>
          </a:stretch>
        </p:blipFill>
        <p:spPr bwMode="auto">
          <a:xfrm>
            <a:off x="3287689" y="5761626"/>
            <a:ext cx="5880527" cy="101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Photos for Nov 16 pp\primary school photos from wetransfer\IMG_22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0256" y="3068622"/>
            <a:ext cx="1944216"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Primary Logo\PRIMARY caps Small.jpg">
            <a:extLst>
              <a:ext uri="{FF2B5EF4-FFF2-40B4-BE49-F238E27FC236}">
                <a16:creationId xmlns:a16="http://schemas.microsoft.com/office/drawing/2014/main" id="{52E5D2F3-54CF-D649-8B0E-EEFD49D6B92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8" name="Picture 7">
            <a:extLst>
              <a:ext uri="{FF2B5EF4-FFF2-40B4-BE49-F238E27FC236}">
                <a16:creationId xmlns:a16="http://schemas.microsoft.com/office/drawing/2014/main" id="{23EA2018-EF95-7B41-9CD7-541FD2FA4A35}"/>
              </a:ext>
            </a:extLst>
          </p:cNvPr>
          <p:cNvPicPr>
            <a:picLocks noChangeAspect="1"/>
          </p:cNvPicPr>
          <p:nvPr/>
        </p:nvPicPr>
        <p:blipFill>
          <a:blip r:embed="rId5"/>
          <a:stretch>
            <a:fillRect/>
          </a:stretch>
        </p:blipFill>
        <p:spPr>
          <a:xfrm>
            <a:off x="10496430" y="191264"/>
            <a:ext cx="1085970" cy="1081143"/>
          </a:xfrm>
          <a:prstGeom prst="rect">
            <a:avLst/>
          </a:prstGeom>
        </p:spPr>
      </p:pic>
    </p:spTree>
    <p:extLst>
      <p:ext uri="{BB962C8B-B14F-4D97-AF65-F5344CB8AC3E}">
        <p14:creationId xmlns:p14="http://schemas.microsoft.com/office/powerpoint/2010/main" val="212442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ree-clipart-5700-mediu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3" y="2420939"/>
            <a:ext cx="3313112"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1919288" y="333376"/>
            <a:ext cx="8424862" cy="646331"/>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Comic Sans MS" panose="030F0702030302020204" pitchFamily="66"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Comic Sans MS" panose="030F0702030302020204" pitchFamily="66"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eaLnBrk="1" hangingPunct="1">
              <a:spcBef>
                <a:spcPct val="50000"/>
              </a:spcBef>
              <a:buClrTx/>
              <a:buSzTx/>
              <a:buFontTx/>
              <a:buNone/>
            </a:pPr>
            <a:r>
              <a:rPr lang="en-GB" altLang="en-US" sz="3600" b="1" dirty="0">
                <a:solidFill>
                  <a:srgbClr val="FFFF00"/>
                </a:solidFill>
              </a:rPr>
              <a:t>Seven Areas of Learning</a:t>
            </a:r>
            <a:endParaRPr lang="en-GB" altLang="en-US" sz="3600" dirty="0">
              <a:solidFill>
                <a:srgbClr val="FFFF00"/>
              </a:solidFill>
            </a:endParaRPr>
          </a:p>
        </p:txBody>
      </p:sp>
      <p:sp>
        <p:nvSpPr>
          <p:cNvPr id="14340" name="Line 4"/>
          <p:cNvSpPr>
            <a:spLocks noChangeShapeType="1"/>
          </p:cNvSpPr>
          <p:nvPr/>
        </p:nvSpPr>
        <p:spPr bwMode="auto">
          <a:xfrm flipH="1">
            <a:off x="6024564" y="3068639"/>
            <a:ext cx="2016125" cy="1222375"/>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nvGrpSpPr>
          <p:cNvPr id="14341" name="Group 5"/>
          <p:cNvGrpSpPr>
            <a:grpSpLocks/>
          </p:cNvGrpSpPr>
          <p:nvPr/>
        </p:nvGrpSpPr>
        <p:grpSpPr bwMode="auto">
          <a:xfrm>
            <a:off x="2422526" y="1695554"/>
            <a:ext cx="7777162" cy="2806700"/>
            <a:chOff x="521" y="935"/>
            <a:chExt cx="4899" cy="1768"/>
          </a:xfrm>
        </p:grpSpPr>
        <p:sp>
          <p:nvSpPr>
            <p:cNvPr id="14350" name="Text Box 4"/>
            <p:cNvSpPr txBox="1">
              <a:spLocks noChangeArrowheads="1"/>
            </p:cNvSpPr>
            <p:nvPr/>
          </p:nvSpPr>
          <p:spPr bwMode="auto">
            <a:xfrm>
              <a:off x="3107" y="935"/>
              <a:ext cx="2313" cy="252"/>
            </a:xfrm>
            <a:prstGeom prst="rect">
              <a:avLst/>
            </a:prstGeom>
            <a:noFill/>
            <a:ln w="571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Comic Sans MS" panose="030F0702030302020204" pitchFamily="66"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Comic Sans MS" panose="030F0702030302020204" pitchFamily="66"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eaLnBrk="1" hangingPunct="1">
                <a:spcBef>
                  <a:spcPct val="50000"/>
                </a:spcBef>
                <a:buClrTx/>
                <a:buSzTx/>
                <a:buFontTx/>
                <a:buNone/>
              </a:pPr>
              <a:r>
                <a:rPr lang="en-GB" altLang="en-US" sz="2000" b="1" dirty="0">
                  <a:solidFill>
                    <a:srgbClr val="000000"/>
                  </a:solidFill>
                </a:rPr>
                <a:t>Expressive Arts &amp; Design</a:t>
              </a:r>
            </a:p>
          </p:txBody>
        </p:sp>
        <p:sp>
          <p:nvSpPr>
            <p:cNvPr id="14351" name="Text Box 5"/>
            <p:cNvSpPr txBox="1">
              <a:spLocks noChangeArrowheads="1"/>
            </p:cNvSpPr>
            <p:nvPr/>
          </p:nvSpPr>
          <p:spPr bwMode="auto">
            <a:xfrm>
              <a:off x="521" y="935"/>
              <a:ext cx="2223" cy="252"/>
            </a:xfrm>
            <a:prstGeom prst="rect">
              <a:avLst/>
            </a:prstGeom>
            <a:noFill/>
            <a:ln w="571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Comic Sans MS" panose="030F0702030302020204" pitchFamily="66"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Comic Sans MS" panose="030F0702030302020204" pitchFamily="66"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eaLnBrk="1" hangingPunct="1">
                <a:spcBef>
                  <a:spcPct val="50000"/>
                </a:spcBef>
                <a:buClrTx/>
                <a:buSzTx/>
                <a:buFontTx/>
                <a:buNone/>
              </a:pPr>
              <a:r>
                <a:rPr lang="en-GB" altLang="en-US" sz="2000" b="1" dirty="0">
                  <a:solidFill>
                    <a:srgbClr val="000000"/>
                  </a:solidFill>
                </a:rPr>
                <a:t>Understanding the world</a:t>
              </a:r>
            </a:p>
          </p:txBody>
        </p:sp>
        <p:sp>
          <p:nvSpPr>
            <p:cNvPr id="14352" name="Text Box 7"/>
            <p:cNvSpPr txBox="1">
              <a:spLocks noChangeArrowheads="1"/>
            </p:cNvSpPr>
            <p:nvPr/>
          </p:nvSpPr>
          <p:spPr bwMode="auto">
            <a:xfrm>
              <a:off x="4105" y="1661"/>
              <a:ext cx="1224" cy="252"/>
            </a:xfrm>
            <a:prstGeom prst="rect">
              <a:avLst/>
            </a:prstGeom>
            <a:noFill/>
            <a:ln w="571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Comic Sans MS" panose="030F0702030302020204" pitchFamily="66"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Comic Sans MS" panose="030F0702030302020204" pitchFamily="66"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eaLnBrk="1" hangingPunct="1">
                <a:spcBef>
                  <a:spcPct val="50000"/>
                </a:spcBef>
                <a:buClrTx/>
                <a:buSzTx/>
                <a:buFontTx/>
                <a:buNone/>
              </a:pPr>
              <a:r>
                <a:rPr lang="en-GB" altLang="en-US" sz="2000" b="1" dirty="0">
                  <a:solidFill>
                    <a:srgbClr val="000000"/>
                  </a:solidFill>
                </a:rPr>
                <a:t>Mathematics</a:t>
              </a:r>
            </a:p>
          </p:txBody>
        </p:sp>
        <p:sp>
          <p:nvSpPr>
            <p:cNvPr id="14353" name="Text Box 9"/>
            <p:cNvSpPr txBox="1">
              <a:spLocks noChangeArrowheads="1"/>
            </p:cNvSpPr>
            <p:nvPr/>
          </p:nvSpPr>
          <p:spPr bwMode="auto">
            <a:xfrm>
              <a:off x="657" y="1661"/>
              <a:ext cx="952" cy="252"/>
            </a:xfrm>
            <a:prstGeom prst="rect">
              <a:avLst/>
            </a:prstGeom>
            <a:noFill/>
            <a:ln w="5715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Comic Sans MS" panose="030F0702030302020204" pitchFamily="66"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Comic Sans MS" panose="030F0702030302020204" pitchFamily="66"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eaLnBrk="1" hangingPunct="1">
                <a:spcBef>
                  <a:spcPct val="0"/>
                </a:spcBef>
                <a:buClrTx/>
                <a:buSzTx/>
                <a:buFontTx/>
                <a:buNone/>
              </a:pPr>
              <a:r>
                <a:rPr lang="en-GB" altLang="en-US" sz="2000" b="1" dirty="0">
                  <a:solidFill>
                    <a:srgbClr val="000000"/>
                  </a:solidFill>
                </a:rPr>
                <a:t>Literacy</a:t>
              </a:r>
              <a:endParaRPr lang="en-GB" altLang="en-US" sz="2000" b="1" dirty="0">
                <a:solidFill>
                  <a:srgbClr val="000000"/>
                </a:solidFill>
                <a:ea typeface="Arial Unicode MS" panose="020B0604020202020204" pitchFamily="34" charset="-128"/>
                <a:cs typeface="Arial Unicode MS" panose="020B0604020202020204" pitchFamily="34" charset="-128"/>
              </a:endParaRPr>
            </a:p>
          </p:txBody>
        </p:sp>
        <p:sp>
          <p:nvSpPr>
            <p:cNvPr id="14354" name="Line 10"/>
            <p:cNvSpPr>
              <a:spLocks noChangeShapeType="1"/>
            </p:cNvSpPr>
            <p:nvPr/>
          </p:nvSpPr>
          <p:spPr bwMode="auto">
            <a:xfrm flipH="1">
              <a:off x="2835" y="1207"/>
              <a:ext cx="272" cy="1496"/>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4355" name="Line 11"/>
            <p:cNvSpPr>
              <a:spLocks noChangeShapeType="1"/>
            </p:cNvSpPr>
            <p:nvPr/>
          </p:nvSpPr>
          <p:spPr bwMode="auto">
            <a:xfrm flipH="1" flipV="1">
              <a:off x="1610" y="1933"/>
              <a:ext cx="1225" cy="726"/>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4356" name="Line 12"/>
            <p:cNvSpPr>
              <a:spLocks noChangeShapeType="1"/>
            </p:cNvSpPr>
            <p:nvPr/>
          </p:nvSpPr>
          <p:spPr bwMode="auto">
            <a:xfrm>
              <a:off x="2744" y="1207"/>
              <a:ext cx="89" cy="1451"/>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grpSp>
        <p:nvGrpSpPr>
          <p:cNvPr id="14342" name="Group 13"/>
          <p:cNvGrpSpPr>
            <a:grpSpLocks/>
          </p:cNvGrpSpPr>
          <p:nvPr/>
        </p:nvGrpSpPr>
        <p:grpSpPr bwMode="auto">
          <a:xfrm>
            <a:off x="1919288" y="4292600"/>
            <a:ext cx="8280400" cy="1931988"/>
            <a:chOff x="204" y="2704"/>
            <a:chExt cx="5216" cy="1217"/>
          </a:xfrm>
        </p:grpSpPr>
        <p:sp>
          <p:nvSpPr>
            <p:cNvPr id="14343" name="Text Box 3"/>
            <p:cNvSpPr txBox="1">
              <a:spLocks noChangeArrowheads="1"/>
            </p:cNvSpPr>
            <p:nvPr/>
          </p:nvSpPr>
          <p:spPr bwMode="auto">
            <a:xfrm>
              <a:off x="1791" y="3475"/>
              <a:ext cx="2222" cy="446"/>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Comic Sans MS" panose="030F0702030302020204" pitchFamily="66"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Comic Sans MS" panose="030F0702030302020204" pitchFamily="66"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eaLnBrk="1" hangingPunct="1">
                <a:spcBef>
                  <a:spcPct val="50000"/>
                </a:spcBef>
                <a:buClrTx/>
                <a:buSzTx/>
                <a:buFontTx/>
                <a:buNone/>
              </a:pPr>
              <a:r>
                <a:rPr lang="en-GB" altLang="en-US" sz="2000" b="1" dirty="0">
                  <a:solidFill>
                    <a:srgbClr val="000000"/>
                  </a:solidFill>
                </a:rPr>
                <a:t>Personal, Social &amp; Emotional development</a:t>
              </a:r>
            </a:p>
          </p:txBody>
        </p:sp>
        <p:sp>
          <p:nvSpPr>
            <p:cNvPr id="14344" name="Text Box 6"/>
            <p:cNvSpPr txBox="1">
              <a:spLocks noChangeArrowheads="1"/>
            </p:cNvSpPr>
            <p:nvPr/>
          </p:nvSpPr>
          <p:spPr bwMode="auto">
            <a:xfrm>
              <a:off x="204" y="3475"/>
              <a:ext cx="1452" cy="446"/>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Comic Sans MS" panose="030F0702030302020204" pitchFamily="66"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Comic Sans MS" panose="030F0702030302020204" pitchFamily="66"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eaLnBrk="1" hangingPunct="1">
                <a:spcBef>
                  <a:spcPct val="50000"/>
                </a:spcBef>
                <a:buClrTx/>
                <a:buSzTx/>
                <a:buFontTx/>
                <a:buNone/>
              </a:pPr>
              <a:r>
                <a:rPr lang="en-GB" altLang="en-US" sz="2000" b="1" dirty="0">
                  <a:solidFill>
                    <a:srgbClr val="000000"/>
                  </a:solidFill>
                </a:rPr>
                <a:t>Communication and Language</a:t>
              </a:r>
              <a:endParaRPr lang="en-GB" altLang="en-US" sz="2000" dirty="0">
                <a:solidFill>
                  <a:srgbClr val="000000"/>
                </a:solidFill>
              </a:endParaRPr>
            </a:p>
          </p:txBody>
        </p:sp>
        <p:sp>
          <p:nvSpPr>
            <p:cNvPr id="14345" name="Text Box 16"/>
            <p:cNvSpPr txBox="1">
              <a:spLocks noChangeArrowheads="1"/>
            </p:cNvSpPr>
            <p:nvPr/>
          </p:nvSpPr>
          <p:spPr bwMode="auto">
            <a:xfrm>
              <a:off x="4150" y="3475"/>
              <a:ext cx="1270" cy="446"/>
            </a:xfrm>
            <a:prstGeom prst="rect">
              <a:avLst/>
            </a:prstGeom>
            <a:noFill/>
            <a:ln w="5715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Comic Sans MS" panose="030F0702030302020204" pitchFamily="66"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Comic Sans MS" panose="030F0702030302020204" pitchFamily="66"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Comic Sans MS" panose="030F0702030302020204" pitchFamily="66"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Comic Sans MS" panose="030F0702030302020204" pitchFamily="66"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Comic Sans MS" panose="030F0702030302020204" pitchFamily="66" charset="0"/>
                </a:defRPr>
              </a:lvl9pPr>
            </a:lstStyle>
            <a:p>
              <a:pPr algn="ctr" eaLnBrk="1" hangingPunct="1">
                <a:spcBef>
                  <a:spcPct val="50000"/>
                </a:spcBef>
                <a:buClrTx/>
                <a:buSzTx/>
                <a:buFontTx/>
                <a:buNone/>
              </a:pPr>
              <a:r>
                <a:rPr lang="en-GB" altLang="en-US" sz="2000" b="1" dirty="0">
                  <a:solidFill>
                    <a:srgbClr val="000000"/>
                  </a:solidFill>
                </a:rPr>
                <a:t>Physical Development</a:t>
              </a:r>
            </a:p>
          </p:txBody>
        </p:sp>
        <p:sp>
          <p:nvSpPr>
            <p:cNvPr id="14346" name="Line 17"/>
            <p:cNvSpPr>
              <a:spLocks noChangeShapeType="1"/>
            </p:cNvSpPr>
            <p:nvPr/>
          </p:nvSpPr>
          <p:spPr bwMode="auto">
            <a:xfrm>
              <a:off x="1156" y="3067"/>
              <a:ext cx="3266"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4347" name="Line 18"/>
            <p:cNvSpPr>
              <a:spLocks noChangeShapeType="1"/>
            </p:cNvSpPr>
            <p:nvPr/>
          </p:nvSpPr>
          <p:spPr bwMode="auto">
            <a:xfrm flipH="1">
              <a:off x="839" y="3067"/>
              <a:ext cx="317" cy="408"/>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4348" name="Line 19"/>
            <p:cNvSpPr>
              <a:spLocks noChangeShapeType="1"/>
            </p:cNvSpPr>
            <p:nvPr/>
          </p:nvSpPr>
          <p:spPr bwMode="auto">
            <a:xfrm>
              <a:off x="4422" y="3067"/>
              <a:ext cx="318" cy="408"/>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4349" name="Line 20"/>
            <p:cNvSpPr>
              <a:spLocks noChangeShapeType="1"/>
            </p:cNvSpPr>
            <p:nvPr/>
          </p:nvSpPr>
          <p:spPr bwMode="auto">
            <a:xfrm flipH="1">
              <a:off x="2789" y="2704"/>
              <a:ext cx="0" cy="771"/>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2" name="TextBox 1"/>
          <p:cNvSpPr txBox="1"/>
          <p:nvPr/>
        </p:nvSpPr>
        <p:spPr>
          <a:xfrm>
            <a:off x="2135560" y="6358959"/>
            <a:ext cx="8569199" cy="307777"/>
          </a:xfrm>
          <a:prstGeom prst="rect">
            <a:avLst/>
          </a:prstGeom>
          <a:noFill/>
        </p:spPr>
        <p:txBody>
          <a:bodyPr wrap="square" rtlCol="0">
            <a:spAutoFit/>
          </a:bodyPr>
          <a:lstStyle/>
          <a:p>
            <a:r>
              <a:rPr lang="en-GB" sz="1400" dirty="0">
                <a:latin typeface="Comic Sans MS" panose="030F0702030302020204" pitchFamily="66" charset="0"/>
              </a:rPr>
              <a:t>In each area there are Early Learning Goals for the children to reach by the end of Reception.</a:t>
            </a:r>
          </a:p>
        </p:txBody>
      </p:sp>
      <p:pic>
        <p:nvPicPr>
          <p:cNvPr id="22" name="Picture 21" descr="P:\Primary Logo\PRIMARY caps Small.jpg">
            <a:extLst>
              <a:ext uri="{FF2B5EF4-FFF2-40B4-BE49-F238E27FC236}">
                <a16:creationId xmlns:a16="http://schemas.microsoft.com/office/drawing/2014/main" id="{97C2E900-CC30-5248-A5A6-B66EC0AABB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2028" y="3546749"/>
            <a:ext cx="1554774" cy="1631677"/>
          </a:xfrm>
          <a:prstGeom prst="rect">
            <a:avLst/>
          </a:prstGeom>
          <a:noFill/>
          <a:ln>
            <a:noFill/>
          </a:ln>
        </p:spPr>
      </p:pic>
      <p:pic>
        <p:nvPicPr>
          <p:cNvPr id="23" name="Picture 22">
            <a:extLst>
              <a:ext uri="{FF2B5EF4-FFF2-40B4-BE49-F238E27FC236}">
                <a16:creationId xmlns:a16="http://schemas.microsoft.com/office/drawing/2014/main" id="{BB5F9D2A-CA38-C240-B03F-DE1C2A2F0879}"/>
              </a:ext>
            </a:extLst>
          </p:cNvPr>
          <p:cNvPicPr>
            <a:picLocks noChangeAspect="1"/>
          </p:cNvPicPr>
          <p:nvPr/>
        </p:nvPicPr>
        <p:blipFill>
          <a:blip r:embed="rId4"/>
          <a:stretch>
            <a:fillRect/>
          </a:stretch>
        </p:blipFill>
        <p:spPr>
          <a:xfrm>
            <a:off x="10496430" y="191264"/>
            <a:ext cx="1085970" cy="1081143"/>
          </a:xfrm>
          <a:prstGeom prst="rect">
            <a:avLst/>
          </a:prstGeom>
        </p:spPr>
      </p:pic>
    </p:spTree>
    <p:extLst>
      <p:ext uri="{BB962C8B-B14F-4D97-AF65-F5344CB8AC3E}">
        <p14:creationId xmlns:p14="http://schemas.microsoft.com/office/powerpoint/2010/main" val="1710428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847850" y="-171450"/>
            <a:ext cx="8496300" cy="1279525"/>
          </a:xfrm>
        </p:spPr>
        <p:txBody>
          <a:bodyPr/>
          <a:lstStyle/>
          <a:p>
            <a:pPr eaLnBrk="1" hangingPunct="1">
              <a:defRPr/>
            </a:pPr>
            <a:r>
              <a:rPr lang="en-GB" altLang="en-US" dirty="0">
                <a:solidFill>
                  <a:srgbClr val="FFFF00"/>
                </a:solidFill>
                <a:latin typeface="Comic Sans MS" panose="030F0702030302020204" pitchFamily="66" charset="0"/>
              </a:rPr>
              <a:t>Routines include:</a:t>
            </a:r>
          </a:p>
        </p:txBody>
      </p:sp>
      <p:sp>
        <p:nvSpPr>
          <p:cNvPr id="167939" name="Text Box 3"/>
          <p:cNvSpPr txBox="1">
            <a:spLocks noChangeArrowheads="1"/>
          </p:cNvSpPr>
          <p:nvPr/>
        </p:nvSpPr>
        <p:spPr bwMode="auto">
          <a:xfrm>
            <a:off x="1847850" y="836614"/>
            <a:ext cx="8604250" cy="665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folHlink"/>
              </a:buClr>
              <a:buSzPct val="60000"/>
              <a:defRPr/>
            </a:pPr>
            <a:endParaRPr lang="en-GB" altLang="en-US" sz="3200" dirty="0">
              <a:effectLst>
                <a:outerShdw blurRad="38100" dist="38100" dir="2700000" algn="tl">
                  <a:srgbClr val="FFFFFF"/>
                </a:outerShdw>
              </a:effectLst>
            </a:endParaRPr>
          </a:p>
          <a:p>
            <a:pPr marL="342900" indent="-342900">
              <a:spcBef>
                <a:spcPct val="20000"/>
              </a:spcBef>
              <a:buClr>
                <a:schemeClr val="folHlink"/>
              </a:buClr>
              <a:buSzPct val="60000"/>
              <a:buFont typeface="Arial" panose="020B0604020202020204" pitchFamily="34" charset="0"/>
              <a:buChar char="•"/>
              <a:defRPr/>
            </a:pPr>
            <a:endParaRPr lang="en-GB" altLang="en-US" sz="2000" dirty="0">
              <a:effectLst>
                <a:outerShdw blurRad="38100" dist="38100" dir="2700000" algn="tl">
                  <a:srgbClr val="FFFFFF"/>
                </a:outerShdw>
              </a:effectLst>
              <a:latin typeface="Comic Sans MS" panose="030F0702030302020204" pitchFamily="66" charset="0"/>
            </a:endParaRP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Reception admission is over three weeks in September 2024.</a:t>
            </a: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Times: 8.50am - 3.20pm.</a:t>
            </a: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Sessions are a balance of Child Initiated Play and Adult</a:t>
            </a:r>
          </a:p>
          <a:p>
            <a:pPr eaLnBrk="1" hangingPunct="1">
              <a:spcBef>
                <a:spcPct val="20000"/>
              </a:spcBef>
              <a:buClr>
                <a:schemeClr val="folHlink"/>
              </a:buClr>
              <a:buSzPct val="60000"/>
              <a:defRPr/>
            </a:pPr>
            <a:r>
              <a:rPr lang="en-GB" altLang="en-US" sz="2000" dirty="0">
                <a:effectLst>
                  <a:outerShdw blurRad="38100" dist="38100" dir="2700000" algn="tl">
                    <a:srgbClr val="FFFFFF"/>
                  </a:outerShdw>
                </a:effectLst>
                <a:latin typeface="Comic Sans MS" panose="030F0702030302020204" pitchFamily="66" charset="0"/>
              </a:rPr>
              <a:t>    Directed Activities (inside and outside the classroom).</a:t>
            </a: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Fine motor activities.</a:t>
            </a: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Phonics, writing and number skills.</a:t>
            </a: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Snack time. Lunch is at 11.30am-12.30pm. Children play in the EYFS outdoor area.</a:t>
            </a: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Stories and Rhymes.</a:t>
            </a: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Reading.</a:t>
            </a: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PE.</a:t>
            </a: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Celebration Merit Assemblies every Friday.</a:t>
            </a: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Developing self esteem and confidence.</a:t>
            </a:r>
          </a:p>
          <a:p>
            <a:pPr marL="342900" indent="-342900">
              <a:spcBef>
                <a:spcPct val="20000"/>
              </a:spcBef>
              <a:buClr>
                <a:schemeClr val="folHlink"/>
              </a:buClr>
              <a:buSzPct val="60000"/>
              <a:buFont typeface="Arial" panose="020B0604020202020204" pitchFamily="34" charset="0"/>
              <a:buChar char="•"/>
              <a:defRPr/>
            </a:pPr>
            <a:r>
              <a:rPr lang="en-GB" altLang="en-US" sz="2000" dirty="0">
                <a:effectLst>
                  <a:outerShdw blurRad="38100" dist="38100" dir="2700000" algn="tl">
                    <a:srgbClr val="FFFFFF"/>
                  </a:outerShdw>
                </a:effectLst>
                <a:latin typeface="Comic Sans MS" panose="030F0702030302020204" pitchFamily="66" charset="0"/>
              </a:rPr>
              <a:t>Spanish lessons from the Spring term.</a:t>
            </a:r>
          </a:p>
          <a:p>
            <a:pPr eaLnBrk="1" hangingPunct="1">
              <a:spcBef>
                <a:spcPct val="20000"/>
              </a:spcBef>
              <a:buClr>
                <a:schemeClr val="folHlink"/>
              </a:buClr>
              <a:buSzPct val="60000"/>
              <a:buFont typeface="Wingdings" panose="05000000000000000000" pitchFamily="2" charset="2"/>
              <a:buNone/>
              <a:defRPr/>
            </a:pPr>
            <a:endParaRPr lang="en-GB" altLang="en-US" sz="3200" dirty="0">
              <a:effectLst>
                <a:outerShdw blurRad="38100" dist="38100" dir="2700000" algn="tl">
                  <a:srgbClr val="FFFFFF"/>
                </a:outerShdw>
              </a:effectLst>
            </a:endParaRPr>
          </a:p>
        </p:txBody>
      </p:sp>
      <p:pic>
        <p:nvPicPr>
          <p:cNvPr id="5" name="Picture 4" descr="P:\Primary Logo\PRIMARY caps Small.jpg">
            <a:extLst>
              <a:ext uri="{FF2B5EF4-FFF2-40B4-BE49-F238E27FC236}">
                <a16:creationId xmlns:a16="http://schemas.microsoft.com/office/drawing/2014/main" id="{5CE02025-F42E-BD46-A03F-A5EDBE0AA7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6" name="Picture 5">
            <a:extLst>
              <a:ext uri="{FF2B5EF4-FFF2-40B4-BE49-F238E27FC236}">
                <a16:creationId xmlns:a16="http://schemas.microsoft.com/office/drawing/2014/main" id="{9CA62495-E46C-3449-A46B-5415E3E904F7}"/>
              </a:ext>
            </a:extLst>
          </p:cNvPr>
          <p:cNvPicPr>
            <a:picLocks noChangeAspect="1"/>
          </p:cNvPicPr>
          <p:nvPr/>
        </p:nvPicPr>
        <p:blipFill>
          <a:blip r:embed="rId3"/>
          <a:stretch>
            <a:fillRect/>
          </a:stretch>
        </p:blipFill>
        <p:spPr>
          <a:xfrm>
            <a:off x="10496430" y="191264"/>
            <a:ext cx="1085970" cy="1081143"/>
          </a:xfrm>
          <a:prstGeom prst="rect">
            <a:avLst/>
          </a:prstGeom>
        </p:spPr>
      </p:pic>
      <p:pic>
        <p:nvPicPr>
          <p:cNvPr id="9" name="Picture 8">
            <a:extLst>
              <a:ext uri="{FF2B5EF4-FFF2-40B4-BE49-F238E27FC236}">
                <a16:creationId xmlns:a16="http://schemas.microsoft.com/office/drawing/2014/main" id="{CAC2FF98-1F97-4F82-8A2A-DE786274A1B2}"/>
              </a:ext>
            </a:extLst>
          </p:cNvPr>
          <p:cNvPicPr>
            <a:picLocks noChangeAspect="1"/>
          </p:cNvPicPr>
          <p:nvPr/>
        </p:nvPicPr>
        <p:blipFill>
          <a:blip r:embed="rId4"/>
          <a:stretch>
            <a:fillRect/>
          </a:stretch>
        </p:blipFill>
        <p:spPr>
          <a:xfrm>
            <a:off x="530920" y="262706"/>
            <a:ext cx="1868389" cy="1246566"/>
          </a:xfrm>
          <a:prstGeom prst="rect">
            <a:avLst/>
          </a:prstGeom>
        </p:spPr>
      </p:pic>
    </p:spTree>
    <p:extLst>
      <p:ext uri="{BB962C8B-B14F-4D97-AF65-F5344CB8AC3E}">
        <p14:creationId xmlns:p14="http://schemas.microsoft.com/office/powerpoint/2010/main" val="23874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847850" y="420689"/>
            <a:ext cx="8496300" cy="847725"/>
          </a:xfrm>
        </p:spPr>
        <p:txBody>
          <a:bodyPr/>
          <a:lstStyle/>
          <a:p>
            <a:pPr eaLnBrk="1" hangingPunct="1">
              <a:defRPr/>
            </a:pPr>
            <a:r>
              <a:rPr lang="en-GB" altLang="en-US" dirty="0">
                <a:solidFill>
                  <a:srgbClr val="FFFF00"/>
                </a:solidFill>
                <a:latin typeface="Comic Sans MS" panose="030F0702030302020204" pitchFamily="66" charset="0"/>
              </a:rPr>
              <a:t>Assessment</a:t>
            </a:r>
          </a:p>
        </p:txBody>
      </p:sp>
      <p:sp>
        <p:nvSpPr>
          <p:cNvPr id="165891" name="Rectangle 3"/>
          <p:cNvSpPr>
            <a:spLocks noGrp="1" noChangeArrowheads="1"/>
          </p:cNvSpPr>
          <p:nvPr>
            <p:ph type="body" idx="1"/>
          </p:nvPr>
        </p:nvSpPr>
        <p:spPr>
          <a:xfrm>
            <a:off x="1847851" y="1268413"/>
            <a:ext cx="8640763" cy="5256212"/>
          </a:xfrm>
        </p:spPr>
        <p:txBody>
          <a:bodyPr/>
          <a:lstStyle/>
          <a:p>
            <a:pPr eaLnBrk="1" hangingPunct="1">
              <a:lnSpc>
                <a:spcPct val="90000"/>
              </a:lnSpc>
              <a:buClr>
                <a:schemeClr val="folHlink"/>
              </a:buClr>
              <a:defRPr/>
            </a:pPr>
            <a:endParaRPr lang="en-GB" altLang="en-US" sz="2800" dirty="0"/>
          </a:p>
          <a:p>
            <a:pPr eaLnBrk="1" hangingPunct="1">
              <a:lnSpc>
                <a:spcPct val="90000"/>
              </a:lnSpc>
              <a:buClr>
                <a:schemeClr val="folHlink"/>
              </a:buClr>
              <a:defRPr/>
            </a:pPr>
            <a:r>
              <a:rPr lang="en-GB" altLang="en-US" sz="2400" dirty="0">
                <a:latin typeface="Comic Sans MS" panose="030F0702030302020204" pitchFamily="66" charset="0"/>
              </a:rPr>
              <a:t>Observations of each child at least once a week. Monitoring of Child Initiated Play observing engagement, motivation, thinking, age range and ‘what next opportunities’.</a:t>
            </a:r>
          </a:p>
          <a:p>
            <a:pPr eaLnBrk="1" hangingPunct="1">
              <a:lnSpc>
                <a:spcPct val="90000"/>
              </a:lnSpc>
              <a:buClr>
                <a:schemeClr val="folHlink"/>
              </a:buClr>
              <a:defRPr/>
            </a:pPr>
            <a:r>
              <a:rPr lang="en-GB" altLang="en-US" sz="2400" dirty="0">
                <a:latin typeface="Comic Sans MS" panose="030F0702030302020204" pitchFamily="66" charset="0"/>
              </a:rPr>
              <a:t>Weekly focus children. </a:t>
            </a:r>
          </a:p>
          <a:p>
            <a:pPr eaLnBrk="1" hangingPunct="1">
              <a:lnSpc>
                <a:spcPct val="90000"/>
              </a:lnSpc>
              <a:buClr>
                <a:schemeClr val="folHlink"/>
              </a:buClr>
              <a:defRPr/>
            </a:pPr>
            <a:r>
              <a:rPr lang="en-GB" altLang="en-US" sz="2400" dirty="0">
                <a:latin typeface="Comic Sans MS" panose="030F0702030302020204" pitchFamily="66" charset="0"/>
              </a:rPr>
              <a:t>Quality Learning journals that are personal to each child and will help us to monitor progress and plan future activities. </a:t>
            </a:r>
          </a:p>
          <a:p>
            <a:pPr eaLnBrk="1" hangingPunct="1">
              <a:lnSpc>
                <a:spcPct val="90000"/>
              </a:lnSpc>
              <a:buClr>
                <a:schemeClr val="folHlink"/>
              </a:buClr>
              <a:defRPr/>
            </a:pPr>
            <a:r>
              <a:rPr lang="en-GB" altLang="en-US" sz="2400" dirty="0">
                <a:latin typeface="Comic Sans MS" panose="030F0702030302020204" pitchFamily="66" charset="0"/>
              </a:rPr>
              <a:t>Termly consultations with a school report in July.</a:t>
            </a:r>
          </a:p>
          <a:p>
            <a:pPr eaLnBrk="1" hangingPunct="1">
              <a:lnSpc>
                <a:spcPct val="90000"/>
              </a:lnSpc>
              <a:buClr>
                <a:schemeClr val="folHlink"/>
              </a:buClr>
              <a:defRPr/>
            </a:pPr>
            <a:r>
              <a:rPr lang="en-GB" altLang="en-US" sz="2400" dirty="0">
                <a:latin typeface="Comic Sans MS" panose="030F0702030302020204" pitchFamily="66" charset="0"/>
              </a:rPr>
              <a:t>Baseline in Autumn 1 &amp; end of Reception profile in July.</a:t>
            </a:r>
          </a:p>
          <a:p>
            <a:pPr eaLnBrk="1" hangingPunct="1">
              <a:lnSpc>
                <a:spcPct val="90000"/>
              </a:lnSpc>
              <a:buClr>
                <a:schemeClr val="folHlink"/>
              </a:buClr>
              <a:defRPr/>
            </a:pPr>
            <a:r>
              <a:rPr lang="en-GB" altLang="en-US" sz="2400" dirty="0">
                <a:latin typeface="Comic Sans MS" panose="030F0702030302020204" pitchFamily="66" charset="0"/>
              </a:rPr>
              <a:t>(emerging or expected)</a:t>
            </a:r>
          </a:p>
          <a:p>
            <a:pPr eaLnBrk="1" hangingPunct="1">
              <a:lnSpc>
                <a:spcPct val="90000"/>
              </a:lnSpc>
              <a:buClr>
                <a:schemeClr val="folHlink"/>
              </a:buClr>
              <a:defRPr/>
            </a:pPr>
            <a:r>
              <a:rPr lang="en-GB" altLang="en-US" sz="2400" dirty="0">
                <a:latin typeface="Comic Sans MS" panose="030F0702030302020204" pitchFamily="66" charset="0"/>
              </a:rPr>
              <a:t>High rates of progress and outstanding achievement.</a:t>
            </a:r>
          </a:p>
          <a:p>
            <a:pPr eaLnBrk="1" hangingPunct="1">
              <a:lnSpc>
                <a:spcPct val="90000"/>
              </a:lnSpc>
              <a:buClr>
                <a:schemeClr val="folHlink"/>
              </a:buClr>
              <a:defRPr/>
            </a:pPr>
            <a:endParaRPr lang="en-GB" altLang="en-US" sz="2400" dirty="0">
              <a:latin typeface="Comic Sans MS" panose="030F0702030302020204" pitchFamily="66" charset="0"/>
            </a:endParaRPr>
          </a:p>
        </p:txBody>
      </p:sp>
      <p:pic>
        <p:nvPicPr>
          <p:cNvPr id="5" name="Picture 4" descr="P:\Primary Logo\PRIMARY caps Small.jpg">
            <a:extLst>
              <a:ext uri="{FF2B5EF4-FFF2-40B4-BE49-F238E27FC236}">
                <a16:creationId xmlns:a16="http://schemas.microsoft.com/office/drawing/2014/main" id="{AF46A309-C687-0646-BB39-002C2FC09CD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6" name="Picture 5">
            <a:extLst>
              <a:ext uri="{FF2B5EF4-FFF2-40B4-BE49-F238E27FC236}">
                <a16:creationId xmlns:a16="http://schemas.microsoft.com/office/drawing/2014/main" id="{5E180A68-BCFE-4F41-86D7-4A79B07F74A8}"/>
              </a:ext>
            </a:extLst>
          </p:cNvPr>
          <p:cNvPicPr>
            <a:picLocks noChangeAspect="1"/>
          </p:cNvPicPr>
          <p:nvPr/>
        </p:nvPicPr>
        <p:blipFill>
          <a:blip r:embed="rId3"/>
          <a:stretch>
            <a:fillRect/>
          </a:stretch>
        </p:blipFill>
        <p:spPr>
          <a:xfrm>
            <a:off x="10496430" y="191264"/>
            <a:ext cx="1085970" cy="1081143"/>
          </a:xfrm>
          <a:prstGeom prst="rect">
            <a:avLst/>
          </a:prstGeom>
        </p:spPr>
      </p:pic>
    </p:spTree>
    <p:extLst>
      <p:ext uri="{BB962C8B-B14F-4D97-AF65-F5344CB8AC3E}">
        <p14:creationId xmlns:p14="http://schemas.microsoft.com/office/powerpoint/2010/main" val="638033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847850" y="260350"/>
            <a:ext cx="8496300" cy="863600"/>
          </a:xfrm>
        </p:spPr>
        <p:txBody>
          <a:bodyPr/>
          <a:lstStyle/>
          <a:p>
            <a:pPr eaLnBrk="1" hangingPunct="1">
              <a:defRPr/>
            </a:pPr>
            <a:r>
              <a:rPr lang="en-GB" altLang="en-US" dirty="0">
                <a:solidFill>
                  <a:srgbClr val="FFFF00"/>
                </a:solidFill>
                <a:latin typeface="Comic Sans MS" panose="030F0702030302020204" pitchFamily="66" charset="0"/>
              </a:rPr>
              <a:t>Staying in touch</a:t>
            </a:r>
          </a:p>
        </p:txBody>
      </p:sp>
      <p:sp>
        <p:nvSpPr>
          <p:cNvPr id="166918" name="Text Box 6"/>
          <p:cNvSpPr txBox="1">
            <a:spLocks noChangeArrowheads="1"/>
          </p:cNvSpPr>
          <p:nvPr/>
        </p:nvSpPr>
        <p:spPr bwMode="auto">
          <a:xfrm>
            <a:off x="1919289" y="1196976"/>
            <a:ext cx="8497887" cy="523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60000"/>
              <a:buFont typeface="Wingdings" panose="05000000000000000000" pitchFamily="2" charset="2"/>
              <a:buNone/>
              <a:defRPr/>
            </a:pPr>
            <a:endParaRPr lang="en-GB" altLang="en-US" sz="3200" dirty="0">
              <a:effectLst>
                <a:outerShdw blurRad="38100" dist="38100" dir="2700000" algn="tl">
                  <a:srgbClr val="FFFFFF"/>
                </a:outerShdw>
              </a:effectLst>
            </a:endParaRPr>
          </a:p>
          <a:p>
            <a:pPr eaLnBrk="1" hangingPunct="1">
              <a:spcBef>
                <a:spcPct val="20000"/>
              </a:spcBef>
              <a:buClr>
                <a:schemeClr val="hlink"/>
              </a:buClr>
              <a:buSzPct val="60000"/>
              <a:buFont typeface="Wingdings" panose="05000000000000000000" pitchFamily="2" charset="2"/>
              <a:buNone/>
              <a:defRPr/>
            </a:pPr>
            <a:r>
              <a:rPr lang="en-GB" altLang="en-US" sz="2800" dirty="0">
                <a:effectLst>
                  <a:outerShdw blurRad="38100" dist="38100" dir="2700000" algn="tl">
                    <a:srgbClr val="FFFFFF"/>
                  </a:outerShdw>
                </a:effectLst>
                <a:latin typeface="Comic Sans MS" panose="030F0702030302020204" pitchFamily="66" charset="0"/>
              </a:rPr>
              <a:t>Half-termly curriculum letters and updates.</a:t>
            </a:r>
          </a:p>
          <a:p>
            <a:pPr eaLnBrk="1" hangingPunct="1">
              <a:spcBef>
                <a:spcPct val="20000"/>
              </a:spcBef>
              <a:buClr>
                <a:schemeClr val="hlink"/>
              </a:buClr>
              <a:buSzPct val="60000"/>
              <a:buFont typeface="Wingdings" panose="05000000000000000000" pitchFamily="2" charset="2"/>
              <a:buNone/>
              <a:defRPr/>
            </a:pPr>
            <a:r>
              <a:rPr lang="en-GB" altLang="en-US" sz="2800" dirty="0">
                <a:effectLst>
                  <a:outerShdw blurRad="38100" dist="38100" dir="2700000" algn="tl">
                    <a:srgbClr val="FFFFFF"/>
                  </a:outerShdw>
                </a:effectLst>
                <a:latin typeface="Comic Sans MS" panose="030F0702030302020204" pitchFamily="66" charset="0"/>
              </a:rPr>
              <a:t>School newsletters.</a:t>
            </a:r>
          </a:p>
          <a:p>
            <a:pPr eaLnBrk="1" hangingPunct="1">
              <a:spcBef>
                <a:spcPct val="20000"/>
              </a:spcBef>
              <a:buClr>
                <a:schemeClr val="hlink"/>
              </a:buClr>
              <a:buSzPct val="60000"/>
              <a:buFont typeface="Wingdings" panose="05000000000000000000" pitchFamily="2" charset="2"/>
              <a:buNone/>
              <a:defRPr/>
            </a:pPr>
            <a:r>
              <a:rPr lang="en-GB" altLang="en-US" sz="2800" dirty="0">
                <a:effectLst>
                  <a:outerShdw blurRad="38100" dist="38100" dir="2700000" algn="tl">
                    <a:srgbClr val="FFFFFF"/>
                  </a:outerShdw>
                </a:effectLst>
                <a:latin typeface="Comic Sans MS" panose="030F0702030302020204" pitchFamily="66" charset="0"/>
              </a:rPr>
              <a:t>Focus week update meetings.</a:t>
            </a:r>
          </a:p>
          <a:p>
            <a:pPr eaLnBrk="1" hangingPunct="1">
              <a:spcBef>
                <a:spcPct val="20000"/>
              </a:spcBef>
              <a:buClr>
                <a:schemeClr val="hlink"/>
              </a:buClr>
              <a:buSzPct val="60000"/>
              <a:buFont typeface="Wingdings" panose="05000000000000000000" pitchFamily="2" charset="2"/>
              <a:buNone/>
              <a:defRPr/>
            </a:pPr>
            <a:r>
              <a:rPr lang="en-GB" altLang="en-US" sz="2800" dirty="0">
                <a:effectLst>
                  <a:outerShdw blurRad="38100" dist="38100" dir="2700000" algn="tl">
                    <a:srgbClr val="FFFFFF"/>
                  </a:outerShdw>
                </a:effectLst>
                <a:latin typeface="Comic Sans MS" panose="030F0702030302020204" pitchFamily="66" charset="0"/>
              </a:rPr>
              <a:t>Consultations &amp; reports.</a:t>
            </a:r>
          </a:p>
          <a:p>
            <a:pPr eaLnBrk="1" hangingPunct="1">
              <a:spcBef>
                <a:spcPct val="20000"/>
              </a:spcBef>
              <a:buClr>
                <a:schemeClr val="hlink"/>
              </a:buClr>
              <a:buSzPct val="60000"/>
              <a:buFont typeface="Wingdings" panose="05000000000000000000" pitchFamily="2" charset="2"/>
              <a:buNone/>
              <a:defRPr/>
            </a:pPr>
            <a:r>
              <a:rPr lang="en-GB" altLang="en-US" sz="2800" dirty="0">
                <a:effectLst>
                  <a:outerShdw blurRad="38100" dist="38100" dir="2700000" algn="tl">
                    <a:srgbClr val="FFFFFF"/>
                  </a:outerShdw>
                </a:effectLst>
                <a:latin typeface="Comic Sans MS" panose="030F0702030302020204" pitchFamily="66" charset="0"/>
              </a:rPr>
              <a:t>Sharing of special moments and achievements.</a:t>
            </a:r>
          </a:p>
          <a:p>
            <a:pPr eaLnBrk="1" hangingPunct="1">
              <a:spcBef>
                <a:spcPct val="20000"/>
              </a:spcBef>
              <a:buClr>
                <a:schemeClr val="hlink"/>
              </a:buClr>
              <a:buSzPct val="60000"/>
              <a:buFont typeface="Wingdings" panose="05000000000000000000" pitchFamily="2" charset="2"/>
              <a:buNone/>
              <a:defRPr/>
            </a:pPr>
            <a:r>
              <a:rPr lang="en-GB" altLang="en-US" sz="2800" dirty="0">
                <a:effectLst>
                  <a:outerShdw blurRad="38100" dist="38100" dir="2700000" algn="tl">
                    <a:srgbClr val="FFFFFF"/>
                  </a:outerShdw>
                </a:effectLst>
                <a:latin typeface="Comic Sans MS" panose="030F0702030302020204" pitchFamily="66" charset="0"/>
              </a:rPr>
              <a:t>Parent comment sheets.</a:t>
            </a:r>
          </a:p>
          <a:p>
            <a:pPr eaLnBrk="1" hangingPunct="1">
              <a:spcBef>
                <a:spcPct val="20000"/>
              </a:spcBef>
              <a:buClr>
                <a:schemeClr val="hlink"/>
              </a:buClr>
              <a:buSzPct val="60000"/>
              <a:buFont typeface="Wingdings" panose="05000000000000000000" pitchFamily="2" charset="2"/>
              <a:buNone/>
              <a:defRPr/>
            </a:pPr>
            <a:r>
              <a:rPr lang="en-GB" altLang="en-US" sz="2800" dirty="0">
                <a:effectLst>
                  <a:outerShdw blurRad="38100" dist="38100" dir="2700000" algn="tl">
                    <a:srgbClr val="FFFFFF"/>
                  </a:outerShdw>
                </a:effectLst>
                <a:latin typeface="Comic Sans MS" panose="030F0702030302020204" pitchFamily="66" charset="0"/>
              </a:rPr>
              <a:t>Home/ school records.</a:t>
            </a:r>
          </a:p>
          <a:p>
            <a:pPr eaLnBrk="1" hangingPunct="1">
              <a:spcBef>
                <a:spcPct val="20000"/>
              </a:spcBef>
              <a:buClr>
                <a:schemeClr val="hlink"/>
              </a:buClr>
              <a:buSzPct val="60000"/>
              <a:buFont typeface="Wingdings" panose="05000000000000000000" pitchFamily="2" charset="2"/>
              <a:buNone/>
              <a:defRPr/>
            </a:pPr>
            <a:r>
              <a:rPr lang="en-GB" altLang="en-US" sz="2800" dirty="0">
                <a:effectLst>
                  <a:outerShdw blurRad="38100" dist="38100" dir="2700000" algn="tl">
                    <a:srgbClr val="FFFFFF"/>
                  </a:outerShdw>
                </a:effectLst>
                <a:latin typeface="Comic Sans MS" panose="030F0702030302020204" pitchFamily="66" charset="0"/>
              </a:rPr>
              <a:t>Email/ text service.</a:t>
            </a:r>
          </a:p>
          <a:p>
            <a:pPr eaLnBrk="1" hangingPunct="1">
              <a:spcBef>
                <a:spcPct val="20000"/>
              </a:spcBef>
              <a:buClr>
                <a:schemeClr val="hlink"/>
              </a:buClr>
              <a:buSzPct val="60000"/>
              <a:buFont typeface="Wingdings" panose="05000000000000000000" pitchFamily="2" charset="2"/>
              <a:buNone/>
              <a:defRPr/>
            </a:pPr>
            <a:r>
              <a:rPr lang="en-GB" altLang="en-US" sz="2800" dirty="0">
                <a:effectLst>
                  <a:outerShdw blurRad="38100" dist="38100" dir="2700000" algn="tl">
                    <a:srgbClr val="FFFFFF"/>
                  </a:outerShdw>
                </a:effectLst>
                <a:latin typeface="Comic Sans MS" panose="030F0702030302020204" pitchFamily="66" charset="0"/>
              </a:rPr>
              <a:t>‘Open door’.</a:t>
            </a:r>
            <a:endParaRPr lang="en-GB" altLang="en-US" sz="2800" dirty="0">
              <a:latin typeface="Comic Sans MS" panose="030F0702030302020204" pitchFamily="66" charset="0"/>
            </a:endParaRPr>
          </a:p>
        </p:txBody>
      </p:sp>
      <p:pic>
        <p:nvPicPr>
          <p:cNvPr id="6" name="Picture 5" descr="P:\Primary Logo\PRIMARY caps Small.jpg">
            <a:extLst>
              <a:ext uri="{FF2B5EF4-FFF2-40B4-BE49-F238E27FC236}">
                <a16:creationId xmlns:a16="http://schemas.microsoft.com/office/drawing/2014/main" id="{AAAC5A6B-D049-C84E-A80F-29C8FEAB361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7" name="Picture 6">
            <a:extLst>
              <a:ext uri="{FF2B5EF4-FFF2-40B4-BE49-F238E27FC236}">
                <a16:creationId xmlns:a16="http://schemas.microsoft.com/office/drawing/2014/main" id="{ED5A6A39-040D-AA45-8AB5-B5C3F0D16A5E}"/>
              </a:ext>
            </a:extLst>
          </p:cNvPr>
          <p:cNvPicPr>
            <a:picLocks noChangeAspect="1"/>
          </p:cNvPicPr>
          <p:nvPr/>
        </p:nvPicPr>
        <p:blipFill>
          <a:blip r:embed="rId3"/>
          <a:stretch>
            <a:fillRect/>
          </a:stretch>
        </p:blipFill>
        <p:spPr>
          <a:xfrm>
            <a:off x="10496430" y="191264"/>
            <a:ext cx="1085970" cy="1081143"/>
          </a:xfrm>
          <a:prstGeom prst="rect">
            <a:avLst/>
          </a:prstGeom>
        </p:spPr>
      </p:pic>
      <p:pic>
        <p:nvPicPr>
          <p:cNvPr id="2" name="Picture 1">
            <a:extLst>
              <a:ext uri="{FF2B5EF4-FFF2-40B4-BE49-F238E27FC236}">
                <a16:creationId xmlns:a16="http://schemas.microsoft.com/office/drawing/2014/main" id="{9826024B-FBD5-4E53-B3C8-23A48581A003}"/>
              </a:ext>
            </a:extLst>
          </p:cNvPr>
          <p:cNvPicPr>
            <a:picLocks noChangeAspect="1"/>
          </p:cNvPicPr>
          <p:nvPr/>
        </p:nvPicPr>
        <p:blipFill>
          <a:blip r:embed="rId4"/>
          <a:stretch>
            <a:fillRect/>
          </a:stretch>
        </p:blipFill>
        <p:spPr>
          <a:xfrm>
            <a:off x="7680176" y="4941168"/>
            <a:ext cx="1630763" cy="1547715"/>
          </a:xfrm>
          <a:prstGeom prst="rect">
            <a:avLst/>
          </a:prstGeom>
        </p:spPr>
      </p:pic>
    </p:spTree>
    <p:extLst>
      <p:ext uri="{BB962C8B-B14F-4D97-AF65-F5344CB8AC3E}">
        <p14:creationId xmlns:p14="http://schemas.microsoft.com/office/powerpoint/2010/main" val="124876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063552" y="332656"/>
            <a:ext cx="8229600" cy="634082"/>
          </a:xfrm>
        </p:spPr>
        <p:txBody>
          <a:bodyPr/>
          <a:lstStyle/>
          <a:p>
            <a:pPr eaLnBrk="1" hangingPunct="1">
              <a:defRPr/>
            </a:pPr>
            <a:r>
              <a:rPr lang="en-GB" altLang="en-US" dirty="0">
                <a:solidFill>
                  <a:srgbClr val="FFFF00"/>
                </a:solidFill>
                <a:latin typeface="Comic Sans MS" panose="030F0702030302020204" pitchFamily="66" charset="0"/>
              </a:rPr>
              <a:t>KEY STAGE ONE CURRICULUM</a:t>
            </a:r>
          </a:p>
        </p:txBody>
      </p:sp>
      <p:sp>
        <p:nvSpPr>
          <p:cNvPr id="149507" name="Rectangle 3"/>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endParaRPr lang="en-GB" altLang="en-US" sz="2400" dirty="0"/>
          </a:p>
          <a:p>
            <a:pPr eaLnBrk="1" hangingPunct="1">
              <a:lnSpc>
                <a:spcPct val="80000"/>
              </a:lnSpc>
              <a:buFontTx/>
              <a:buChar char="-"/>
              <a:defRPr/>
            </a:pPr>
            <a:r>
              <a:rPr lang="en-GB" altLang="en-US" sz="1600" dirty="0">
                <a:latin typeface="Comic Sans MS" panose="030F0702030302020204" pitchFamily="66" charset="0"/>
              </a:rPr>
              <a:t>English * Reading- Individual and Guided Reading, Phonics, Writing, Grammar and Speaking and Listening</a:t>
            </a:r>
          </a:p>
          <a:p>
            <a:pPr eaLnBrk="1" hangingPunct="1">
              <a:lnSpc>
                <a:spcPct val="80000"/>
              </a:lnSpc>
              <a:buFontTx/>
              <a:buChar char="-"/>
              <a:defRPr/>
            </a:pPr>
            <a:r>
              <a:rPr lang="en-GB" altLang="en-US" sz="1600" dirty="0">
                <a:latin typeface="Comic Sans MS" panose="030F0702030302020204" pitchFamily="66" charset="0"/>
              </a:rPr>
              <a:t>Mathematics * Mastery, Fluency, Problem Solving and reasoning skills</a:t>
            </a:r>
          </a:p>
          <a:p>
            <a:pPr eaLnBrk="1" hangingPunct="1">
              <a:lnSpc>
                <a:spcPct val="80000"/>
              </a:lnSpc>
              <a:buFontTx/>
              <a:buChar char="-"/>
              <a:defRPr/>
            </a:pPr>
            <a:r>
              <a:rPr lang="en-GB" altLang="en-US" sz="1600" dirty="0">
                <a:latin typeface="Comic Sans MS" panose="030F0702030302020204" pitchFamily="66" charset="0"/>
              </a:rPr>
              <a:t>Science</a:t>
            </a:r>
          </a:p>
          <a:p>
            <a:pPr eaLnBrk="1" hangingPunct="1">
              <a:lnSpc>
                <a:spcPct val="80000"/>
              </a:lnSpc>
              <a:buFontTx/>
              <a:buChar char="-"/>
              <a:defRPr/>
            </a:pPr>
            <a:r>
              <a:rPr lang="en-GB" altLang="en-US" sz="1600" dirty="0">
                <a:latin typeface="Comic Sans MS" panose="030F0702030302020204" pitchFamily="66" charset="0"/>
              </a:rPr>
              <a:t>Computing</a:t>
            </a:r>
          </a:p>
          <a:p>
            <a:pPr eaLnBrk="1" hangingPunct="1">
              <a:lnSpc>
                <a:spcPct val="80000"/>
              </a:lnSpc>
              <a:buFontTx/>
              <a:buChar char="-"/>
              <a:defRPr/>
            </a:pPr>
            <a:r>
              <a:rPr lang="en-GB" altLang="en-US" sz="1600" dirty="0">
                <a:latin typeface="Comic Sans MS" panose="030F0702030302020204" pitchFamily="66" charset="0"/>
              </a:rPr>
              <a:t>Humanities (History, Geography)</a:t>
            </a:r>
          </a:p>
          <a:p>
            <a:pPr eaLnBrk="1" hangingPunct="1">
              <a:lnSpc>
                <a:spcPct val="80000"/>
              </a:lnSpc>
              <a:buFontTx/>
              <a:buChar char="-"/>
              <a:defRPr/>
            </a:pPr>
            <a:r>
              <a:rPr lang="en-GB" altLang="en-US" sz="1600" dirty="0">
                <a:latin typeface="Comic Sans MS" panose="030F0702030302020204" pitchFamily="66" charset="0"/>
              </a:rPr>
              <a:t>Art and Design</a:t>
            </a:r>
          </a:p>
          <a:p>
            <a:pPr eaLnBrk="1" hangingPunct="1">
              <a:lnSpc>
                <a:spcPct val="80000"/>
              </a:lnSpc>
              <a:buFontTx/>
              <a:buChar char="-"/>
              <a:defRPr/>
            </a:pPr>
            <a:r>
              <a:rPr lang="en-GB" altLang="en-US" sz="1600" dirty="0">
                <a:latin typeface="Comic Sans MS" panose="030F0702030302020204" pitchFamily="66" charset="0"/>
              </a:rPr>
              <a:t>Design Technology</a:t>
            </a:r>
          </a:p>
          <a:p>
            <a:pPr eaLnBrk="1" hangingPunct="1">
              <a:lnSpc>
                <a:spcPct val="80000"/>
              </a:lnSpc>
              <a:buFontTx/>
              <a:buChar char="-"/>
              <a:defRPr/>
            </a:pPr>
            <a:r>
              <a:rPr lang="en-GB" altLang="en-US" sz="1600" dirty="0">
                <a:latin typeface="Comic Sans MS" panose="030F0702030302020204" pitchFamily="66" charset="0"/>
              </a:rPr>
              <a:t>Music – Academy links</a:t>
            </a:r>
          </a:p>
          <a:p>
            <a:pPr eaLnBrk="1" hangingPunct="1">
              <a:lnSpc>
                <a:spcPct val="80000"/>
              </a:lnSpc>
              <a:buFontTx/>
              <a:buChar char="-"/>
              <a:defRPr/>
            </a:pPr>
            <a:r>
              <a:rPr lang="en-GB" altLang="en-US" sz="1600" dirty="0">
                <a:latin typeface="Comic Sans MS" panose="030F0702030302020204" pitchFamily="66" charset="0"/>
              </a:rPr>
              <a:t>Physical Education (Games, Gymnastics, Dance) </a:t>
            </a:r>
          </a:p>
          <a:p>
            <a:pPr eaLnBrk="1" hangingPunct="1">
              <a:lnSpc>
                <a:spcPct val="80000"/>
              </a:lnSpc>
              <a:buFontTx/>
              <a:buChar char="-"/>
              <a:defRPr/>
            </a:pPr>
            <a:r>
              <a:rPr lang="en-GB" altLang="en-US" sz="1600" dirty="0">
                <a:latin typeface="Comic Sans MS" panose="030F0702030302020204" pitchFamily="66" charset="0"/>
              </a:rPr>
              <a:t>RE and PSHE</a:t>
            </a:r>
          </a:p>
          <a:p>
            <a:pPr eaLnBrk="1" hangingPunct="1">
              <a:lnSpc>
                <a:spcPct val="80000"/>
              </a:lnSpc>
              <a:buFontTx/>
              <a:buChar char="-"/>
              <a:defRPr/>
            </a:pPr>
            <a:r>
              <a:rPr lang="en-GB" altLang="en-US" sz="1600" dirty="0">
                <a:latin typeface="Comic Sans MS" panose="030F0702030302020204" pitchFamily="66" charset="0"/>
              </a:rPr>
              <a:t>Spanish - Academy links</a:t>
            </a:r>
          </a:p>
          <a:p>
            <a:pPr eaLnBrk="1" hangingPunct="1">
              <a:lnSpc>
                <a:spcPct val="80000"/>
              </a:lnSpc>
              <a:buFontTx/>
              <a:buChar char="-"/>
              <a:defRPr/>
            </a:pPr>
            <a:r>
              <a:rPr lang="en-GB" altLang="en-US" sz="1600" dirty="0">
                <a:latin typeface="Comic Sans MS" panose="030F0702030302020204" pitchFamily="66" charset="0"/>
              </a:rPr>
              <a:t>Day trips</a:t>
            </a:r>
          </a:p>
          <a:p>
            <a:pPr eaLnBrk="1" hangingPunct="1">
              <a:lnSpc>
                <a:spcPct val="80000"/>
              </a:lnSpc>
              <a:buFontTx/>
              <a:buChar char="-"/>
              <a:defRPr/>
            </a:pPr>
            <a:r>
              <a:rPr lang="en-GB" altLang="en-US" sz="1600" dirty="0">
                <a:latin typeface="Comic Sans MS" panose="030F0702030302020204" pitchFamily="66" charset="0"/>
              </a:rPr>
              <a:t>Lunch is at 12.00pm-1.00pm.</a:t>
            </a:r>
          </a:p>
          <a:p>
            <a:pPr eaLnBrk="1" hangingPunct="1">
              <a:lnSpc>
                <a:spcPct val="80000"/>
              </a:lnSpc>
              <a:buFontTx/>
              <a:buChar char="-"/>
              <a:defRPr/>
            </a:pPr>
            <a:endParaRPr lang="en-GB" altLang="en-US" sz="1600" dirty="0">
              <a:latin typeface="Comic Sans MS" panose="030F0702030302020204" pitchFamily="66" charset="0"/>
            </a:endParaRPr>
          </a:p>
          <a:p>
            <a:pPr eaLnBrk="1" hangingPunct="1">
              <a:lnSpc>
                <a:spcPct val="80000"/>
              </a:lnSpc>
              <a:buFontTx/>
              <a:buChar char="-"/>
              <a:defRPr/>
            </a:pPr>
            <a:r>
              <a:rPr lang="en-GB" altLang="en-US" sz="1600" dirty="0">
                <a:latin typeface="Comic Sans MS" panose="030F0702030302020204" pitchFamily="66" charset="0"/>
              </a:rPr>
              <a:t>* Themed Days </a:t>
            </a:r>
            <a:r>
              <a:rPr lang="en-GB" altLang="en-US" sz="1600" b="1" u="sng" dirty="0">
                <a:latin typeface="Comic Sans MS" panose="030F0702030302020204" pitchFamily="66" charset="0"/>
              </a:rPr>
              <a:t>across</a:t>
            </a:r>
            <a:r>
              <a:rPr lang="en-GB" altLang="en-US" sz="1600" dirty="0">
                <a:latin typeface="Comic Sans MS" panose="030F0702030302020204" pitchFamily="66" charset="0"/>
              </a:rPr>
              <a:t> the school during the year. Links with the secondary school. </a:t>
            </a:r>
          </a:p>
          <a:p>
            <a:pPr eaLnBrk="1" hangingPunct="1">
              <a:lnSpc>
                <a:spcPct val="80000"/>
              </a:lnSpc>
              <a:buFontTx/>
              <a:buChar char="-"/>
              <a:defRPr/>
            </a:pPr>
            <a:r>
              <a:rPr lang="en-GB" altLang="en-US" sz="1600" dirty="0">
                <a:latin typeface="Comic Sans MS" panose="030F0702030302020204" pitchFamily="66" charset="0"/>
              </a:rPr>
              <a:t>8.50am-3.20pm</a:t>
            </a:r>
          </a:p>
          <a:p>
            <a:pPr eaLnBrk="1" hangingPunct="1">
              <a:lnSpc>
                <a:spcPct val="80000"/>
              </a:lnSpc>
              <a:buFontTx/>
              <a:buChar char="-"/>
              <a:defRPr/>
            </a:pPr>
            <a:endParaRPr lang="en-US" altLang="en-US" sz="1600" dirty="0">
              <a:latin typeface="Comic Sans MS" panose="030F0702030302020204" pitchFamily="66" charset="0"/>
            </a:endParaRPr>
          </a:p>
          <a:p>
            <a:pPr eaLnBrk="1" hangingPunct="1">
              <a:lnSpc>
                <a:spcPct val="80000"/>
              </a:lnSpc>
              <a:defRPr/>
            </a:pPr>
            <a:endParaRPr lang="en-GB" altLang="en-US" sz="1600" dirty="0"/>
          </a:p>
        </p:txBody>
      </p:sp>
      <p:pic>
        <p:nvPicPr>
          <p:cNvPr id="6" name="Picture 5" descr="P:\Primary Logo\PRIMARY caps Small.jpg">
            <a:extLst>
              <a:ext uri="{FF2B5EF4-FFF2-40B4-BE49-F238E27FC236}">
                <a16:creationId xmlns:a16="http://schemas.microsoft.com/office/drawing/2014/main" id="{9C61FE5A-953C-1A43-9725-375D3D8469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7" name="Picture 6">
            <a:extLst>
              <a:ext uri="{FF2B5EF4-FFF2-40B4-BE49-F238E27FC236}">
                <a16:creationId xmlns:a16="http://schemas.microsoft.com/office/drawing/2014/main" id="{95946798-B105-6743-9B36-191FAF5BF6A5}"/>
              </a:ext>
            </a:extLst>
          </p:cNvPr>
          <p:cNvPicPr>
            <a:picLocks noChangeAspect="1"/>
          </p:cNvPicPr>
          <p:nvPr/>
        </p:nvPicPr>
        <p:blipFill>
          <a:blip r:embed="rId3"/>
          <a:stretch>
            <a:fillRect/>
          </a:stretch>
        </p:blipFill>
        <p:spPr>
          <a:xfrm>
            <a:off x="10496430" y="191264"/>
            <a:ext cx="1085970" cy="1081143"/>
          </a:xfrm>
          <a:prstGeom prst="rect">
            <a:avLst/>
          </a:prstGeom>
        </p:spPr>
      </p:pic>
      <p:pic>
        <p:nvPicPr>
          <p:cNvPr id="3" name="Picture 2">
            <a:extLst>
              <a:ext uri="{FF2B5EF4-FFF2-40B4-BE49-F238E27FC236}">
                <a16:creationId xmlns:a16="http://schemas.microsoft.com/office/drawing/2014/main" id="{1B2A8896-F444-4396-BA22-AECDFA55C17C}"/>
              </a:ext>
            </a:extLst>
          </p:cNvPr>
          <p:cNvPicPr>
            <a:picLocks noChangeAspect="1"/>
          </p:cNvPicPr>
          <p:nvPr/>
        </p:nvPicPr>
        <p:blipFill>
          <a:blip r:embed="rId4"/>
          <a:stretch>
            <a:fillRect/>
          </a:stretch>
        </p:blipFill>
        <p:spPr>
          <a:xfrm>
            <a:off x="6960096" y="2888939"/>
            <a:ext cx="2736304" cy="2052229"/>
          </a:xfrm>
          <a:prstGeom prst="rect">
            <a:avLst/>
          </a:prstGeom>
        </p:spPr>
      </p:pic>
    </p:spTree>
    <p:extLst>
      <p:ext uri="{BB962C8B-B14F-4D97-AF65-F5344CB8AC3E}">
        <p14:creationId xmlns:p14="http://schemas.microsoft.com/office/powerpoint/2010/main" val="386808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996008" y="116632"/>
            <a:ext cx="8229600" cy="1143000"/>
          </a:xfrm>
        </p:spPr>
        <p:txBody>
          <a:bodyPr/>
          <a:lstStyle/>
          <a:p>
            <a:pPr eaLnBrk="1" hangingPunct="1">
              <a:defRPr/>
            </a:pPr>
            <a:r>
              <a:rPr lang="en-GB" altLang="en-US" b="0" dirty="0">
                <a:solidFill>
                  <a:srgbClr val="FFFF00"/>
                </a:solidFill>
                <a:latin typeface="Comic Sans MS" panose="030F0702030302020204" pitchFamily="66" charset="0"/>
              </a:rPr>
              <a:t>KEY STAGE TWO CURRICULUM</a:t>
            </a:r>
          </a:p>
        </p:txBody>
      </p:sp>
      <p:sp>
        <p:nvSpPr>
          <p:cNvPr id="148483" name="Rectangle 3"/>
          <p:cNvSpPr>
            <a:spLocks noGrp="1" noChangeArrowheads="1"/>
          </p:cNvSpPr>
          <p:nvPr>
            <p:ph type="body" idx="1"/>
          </p:nvPr>
        </p:nvSpPr>
        <p:spPr>
          <a:xfrm>
            <a:off x="609600" y="1916832"/>
            <a:ext cx="10972800" cy="4209332"/>
          </a:xfrm>
        </p:spPr>
        <p:txBody>
          <a:bodyPr/>
          <a:lstStyle/>
          <a:p>
            <a:pPr eaLnBrk="1" hangingPunct="1">
              <a:lnSpc>
                <a:spcPct val="80000"/>
              </a:lnSpc>
              <a:buFont typeface="Wingdings" panose="05000000000000000000" pitchFamily="2" charset="2"/>
              <a:buNone/>
              <a:defRPr/>
            </a:pPr>
            <a:endParaRPr lang="en-GB" altLang="en-US" sz="1400" b="1" dirty="0"/>
          </a:p>
          <a:p>
            <a:pPr eaLnBrk="1" hangingPunct="1">
              <a:lnSpc>
                <a:spcPct val="80000"/>
              </a:lnSpc>
              <a:buFontTx/>
              <a:buChar char="-"/>
              <a:defRPr/>
            </a:pPr>
            <a:r>
              <a:rPr lang="en-GB" altLang="en-US" sz="1400" dirty="0">
                <a:latin typeface="Comic Sans MS" panose="030F0702030302020204" pitchFamily="66" charset="0"/>
              </a:rPr>
              <a:t>English * Reading- Individual and whole class guided Reading, Writing, Spellings, Grammar, Speaking and Listening</a:t>
            </a:r>
          </a:p>
          <a:p>
            <a:pPr eaLnBrk="1" hangingPunct="1">
              <a:lnSpc>
                <a:spcPct val="80000"/>
              </a:lnSpc>
              <a:buFontTx/>
              <a:buChar char="-"/>
              <a:defRPr/>
            </a:pPr>
            <a:r>
              <a:rPr lang="en-GB" altLang="en-US" sz="1400" dirty="0">
                <a:latin typeface="Comic Sans MS" panose="030F0702030302020204" pitchFamily="66" charset="0"/>
              </a:rPr>
              <a:t>Mathematics * Mastery, Fluency, Problem Solving, Reasoning and Times tables focus in Y3/4</a:t>
            </a:r>
          </a:p>
          <a:p>
            <a:pPr eaLnBrk="1" hangingPunct="1">
              <a:lnSpc>
                <a:spcPct val="80000"/>
              </a:lnSpc>
              <a:buFontTx/>
              <a:buChar char="-"/>
              <a:defRPr/>
            </a:pPr>
            <a:r>
              <a:rPr lang="en-GB" altLang="en-US" sz="1400" dirty="0">
                <a:latin typeface="Comic Sans MS" panose="030F0702030302020204" pitchFamily="66" charset="0"/>
              </a:rPr>
              <a:t>Science</a:t>
            </a:r>
          </a:p>
          <a:p>
            <a:pPr eaLnBrk="1" hangingPunct="1">
              <a:lnSpc>
                <a:spcPct val="80000"/>
              </a:lnSpc>
              <a:buFontTx/>
              <a:buChar char="-"/>
              <a:defRPr/>
            </a:pPr>
            <a:r>
              <a:rPr lang="en-GB" altLang="en-US" sz="1400" dirty="0">
                <a:latin typeface="Comic Sans MS" panose="030F0702030302020204" pitchFamily="66" charset="0"/>
              </a:rPr>
              <a:t>Computing</a:t>
            </a:r>
          </a:p>
          <a:p>
            <a:pPr eaLnBrk="1" hangingPunct="1">
              <a:lnSpc>
                <a:spcPct val="80000"/>
              </a:lnSpc>
              <a:buFontTx/>
              <a:buChar char="-"/>
              <a:defRPr/>
            </a:pPr>
            <a:r>
              <a:rPr lang="en-GB" altLang="en-US" sz="1400" dirty="0">
                <a:latin typeface="Comic Sans MS" panose="030F0702030302020204" pitchFamily="66" charset="0"/>
              </a:rPr>
              <a:t>Humanities (History, Geography)</a:t>
            </a:r>
          </a:p>
          <a:p>
            <a:pPr eaLnBrk="1" hangingPunct="1">
              <a:lnSpc>
                <a:spcPct val="80000"/>
              </a:lnSpc>
              <a:buFontTx/>
              <a:buChar char="-"/>
              <a:defRPr/>
            </a:pPr>
            <a:r>
              <a:rPr lang="en-GB" altLang="en-US" sz="1400" dirty="0">
                <a:latin typeface="Comic Sans MS" panose="030F0702030302020204" pitchFamily="66" charset="0"/>
              </a:rPr>
              <a:t>Art and Design</a:t>
            </a:r>
          </a:p>
          <a:p>
            <a:pPr eaLnBrk="1" hangingPunct="1">
              <a:lnSpc>
                <a:spcPct val="80000"/>
              </a:lnSpc>
              <a:buFontTx/>
              <a:buChar char="-"/>
              <a:defRPr/>
            </a:pPr>
            <a:r>
              <a:rPr lang="en-GB" altLang="en-US" sz="1400" dirty="0">
                <a:latin typeface="Comic Sans MS" panose="030F0702030302020204" pitchFamily="66" charset="0"/>
              </a:rPr>
              <a:t>Design Technology</a:t>
            </a:r>
          </a:p>
          <a:p>
            <a:pPr eaLnBrk="1" hangingPunct="1">
              <a:lnSpc>
                <a:spcPct val="80000"/>
              </a:lnSpc>
              <a:buFontTx/>
              <a:buChar char="-"/>
              <a:defRPr/>
            </a:pPr>
            <a:r>
              <a:rPr lang="en-GB" altLang="en-US" sz="1400" dirty="0">
                <a:latin typeface="Comic Sans MS" panose="030F0702030302020204" pitchFamily="66" charset="0"/>
              </a:rPr>
              <a:t>Music – Academy links</a:t>
            </a:r>
          </a:p>
          <a:p>
            <a:pPr eaLnBrk="1" hangingPunct="1">
              <a:lnSpc>
                <a:spcPct val="80000"/>
              </a:lnSpc>
              <a:buFontTx/>
              <a:buChar char="-"/>
              <a:defRPr/>
            </a:pPr>
            <a:r>
              <a:rPr lang="en-GB" altLang="en-US" sz="1400" dirty="0">
                <a:latin typeface="Comic Sans MS" panose="030F0702030302020204" pitchFamily="66" charset="0"/>
              </a:rPr>
              <a:t>Physical Education - Games, Gymnastics, Dance (and Swimming- eg. in Year 5) – Academy links</a:t>
            </a:r>
          </a:p>
          <a:p>
            <a:pPr eaLnBrk="1" hangingPunct="1">
              <a:lnSpc>
                <a:spcPct val="80000"/>
              </a:lnSpc>
              <a:buFontTx/>
              <a:buChar char="-"/>
              <a:defRPr/>
            </a:pPr>
            <a:r>
              <a:rPr lang="en-GB" altLang="en-US" sz="1400" dirty="0">
                <a:latin typeface="Comic Sans MS" panose="030F0702030302020204" pitchFamily="66" charset="0"/>
              </a:rPr>
              <a:t>Residential trips – eg. Years 4, 5 and 6</a:t>
            </a:r>
          </a:p>
          <a:p>
            <a:pPr eaLnBrk="1" hangingPunct="1">
              <a:lnSpc>
                <a:spcPct val="80000"/>
              </a:lnSpc>
              <a:buFontTx/>
              <a:buChar char="-"/>
              <a:defRPr/>
            </a:pPr>
            <a:r>
              <a:rPr lang="en-GB" altLang="en-US" sz="1400" dirty="0">
                <a:latin typeface="Comic Sans MS" panose="030F0702030302020204" pitchFamily="66" charset="0"/>
              </a:rPr>
              <a:t>Spanish – Academy links</a:t>
            </a:r>
          </a:p>
          <a:p>
            <a:pPr eaLnBrk="1" hangingPunct="1">
              <a:lnSpc>
                <a:spcPct val="80000"/>
              </a:lnSpc>
              <a:buFontTx/>
              <a:buChar char="-"/>
              <a:defRPr/>
            </a:pPr>
            <a:r>
              <a:rPr lang="en-GB" altLang="en-US" sz="1400" dirty="0">
                <a:latin typeface="Comic Sans MS" panose="030F0702030302020204" pitchFamily="66" charset="0"/>
              </a:rPr>
              <a:t>RE and PSHE</a:t>
            </a:r>
          </a:p>
          <a:p>
            <a:pPr eaLnBrk="1" hangingPunct="1">
              <a:lnSpc>
                <a:spcPct val="80000"/>
              </a:lnSpc>
              <a:buFontTx/>
              <a:buChar char="-"/>
              <a:defRPr/>
            </a:pPr>
            <a:r>
              <a:rPr lang="en-GB" altLang="en-US" sz="1400" dirty="0">
                <a:latin typeface="Comic Sans MS" panose="030F0702030302020204" pitchFamily="66" charset="0"/>
              </a:rPr>
              <a:t>Lunch is at 12.30pm-1.30pm.</a:t>
            </a:r>
          </a:p>
          <a:p>
            <a:pPr eaLnBrk="1" hangingPunct="1">
              <a:lnSpc>
                <a:spcPct val="80000"/>
              </a:lnSpc>
              <a:buFontTx/>
              <a:buChar char="-"/>
              <a:defRPr/>
            </a:pPr>
            <a:endParaRPr lang="en-GB" altLang="en-US" sz="1400" dirty="0">
              <a:latin typeface="Comic Sans MS" panose="030F0702030302020204" pitchFamily="66" charset="0"/>
            </a:endParaRPr>
          </a:p>
          <a:p>
            <a:pPr eaLnBrk="1" hangingPunct="1">
              <a:lnSpc>
                <a:spcPct val="80000"/>
              </a:lnSpc>
              <a:buFontTx/>
              <a:buNone/>
              <a:defRPr/>
            </a:pPr>
            <a:r>
              <a:rPr lang="en-GB" altLang="en-US" sz="1400" dirty="0">
                <a:latin typeface="Comic Sans MS" panose="030F0702030302020204" pitchFamily="66" charset="0"/>
              </a:rPr>
              <a:t>*Y6/ Y7 Transition programme.</a:t>
            </a:r>
          </a:p>
          <a:p>
            <a:pPr eaLnBrk="1" hangingPunct="1">
              <a:lnSpc>
                <a:spcPct val="80000"/>
              </a:lnSpc>
              <a:buFontTx/>
              <a:buNone/>
              <a:defRPr/>
            </a:pPr>
            <a:r>
              <a:rPr lang="en-GB" altLang="en-US" sz="1400" dirty="0">
                <a:latin typeface="Comic Sans MS" panose="030F0702030302020204" pitchFamily="66" charset="0"/>
              </a:rPr>
              <a:t>8.50am-3.30pm</a:t>
            </a:r>
          </a:p>
          <a:p>
            <a:pPr eaLnBrk="1" hangingPunct="1">
              <a:lnSpc>
                <a:spcPct val="80000"/>
              </a:lnSpc>
              <a:buFontTx/>
              <a:buNone/>
              <a:defRPr/>
            </a:pPr>
            <a:r>
              <a:rPr lang="en-GB" altLang="en-US" sz="1400" dirty="0">
                <a:latin typeface="Comic Sans MS" panose="030F0702030302020204" pitchFamily="66" charset="0"/>
              </a:rPr>
              <a:t>Links with the secondary school.</a:t>
            </a:r>
          </a:p>
          <a:p>
            <a:pPr eaLnBrk="1" hangingPunct="1">
              <a:lnSpc>
                <a:spcPct val="80000"/>
              </a:lnSpc>
              <a:defRPr/>
            </a:pPr>
            <a:endParaRPr lang="en-US" altLang="en-US" sz="2000" dirty="0">
              <a:latin typeface="Comic Sans MS" panose="030F0702030302020204" pitchFamily="66" charset="0"/>
            </a:endParaRPr>
          </a:p>
          <a:p>
            <a:pPr eaLnBrk="1" hangingPunct="1">
              <a:lnSpc>
                <a:spcPct val="80000"/>
              </a:lnSpc>
              <a:defRPr/>
            </a:pPr>
            <a:endParaRPr lang="en-GB" altLang="en-US" sz="1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9611" y="2459766"/>
            <a:ext cx="2088232" cy="139215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3895" y="4524332"/>
            <a:ext cx="3059832" cy="2039888"/>
          </a:xfrm>
          <a:prstGeom prst="rect">
            <a:avLst/>
          </a:prstGeom>
        </p:spPr>
      </p:pic>
      <p:pic>
        <p:nvPicPr>
          <p:cNvPr id="8" name="Picture 7" descr="P:\Primary Logo\PRIMARY caps Small.jpg">
            <a:extLst>
              <a:ext uri="{FF2B5EF4-FFF2-40B4-BE49-F238E27FC236}">
                <a16:creationId xmlns:a16="http://schemas.microsoft.com/office/drawing/2014/main" id="{C109CF5A-B39F-BE4E-88BC-21E0F81DB59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9" name="Picture 8">
            <a:extLst>
              <a:ext uri="{FF2B5EF4-FFF2-40B4-BE49-F238E27FC236}">
                <a16:creationId xmlns:a16="http://schemas.microsoft.com/office/drawing/2014/main" id="{DC98120D-1386-8641-98FC-4D3C17FF0EB6}"/>
              </a:ext>
            </a:extLst>
          </p:cNvPr>
          <p:cNvPicPr>
            <a:picLocks noChangeAspect="1"/>
          </p:cNvPicPr>
          <p:nvPr/>
        </p:nvPicPr>
        <p:blipFill>
          <a:blip r:embed="rId5"/>
          <a:stretch>
            <a:fillRect/>
          </a:stretch>
        </p:blipFill>
        <p:spPr>
          <a:xfrm>
            <a:off x="10496430" y="191264"/>
            <a:ext cx="1085970" cy="1081143"/>
          </a:xfrm>
          <a:prstGeom prst="rect">
            <a:avLst/>
          </a:prstGeom>
        </p:spPr>
      </p:pic>
      <p:pic>
        <p:nvPicPr>
          <p:cNvPr id="12" name="Picture 11">
            <a:extLst>
              <a:ext uri="{FF2B5EF4-FFF2-40B4-BE49-F238E27FC236}">
                <a16:creationId xmlns:a16="http://schemas.microsoft.com/office/drawing/2014/main" id="{78AFF922-8BD7-4E0E-9673-5D074843594C}"/>
              </a:ext>
            </a:extLst>
          </p:cNvPr>
          <p:cNvPicPr>
            <a:picLocks noChangeAspect="1"/>
          </p:cNvPicPr>
          <p:nvPr/>
        </p:nvPicPr>
        <p:blipFill>
          <a:blip r:embed="rId6"/>
          <a:stretch>
            <a:fillRect/>
          </a:stretch>
        </p:blipFill>
        <p:spPr>
          <a:xfrm>
            <a:off x="4367808" y="5303617"/>
            <a:ext cx="950591" cy="1147310"/>
          </a:xfrm>
          <a:prstGeom prst="rect">
            <a:avLst/>
          </a:prstGeom>
        </p:spPr>
      </p:pic>
    </p:spTree>
    <p:extLst>
      <p:ext uri="{BB962C8B-B14F-4D97-AF65-F5344CB8AC3E}">
        <p14:creationId xmlns:p14="http://schemas.microsoft.com/office/powerpoint/2010/main" val="414702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1919536" y="1409387"/>
            <a:ext cx="9145016" cy="1752600"/>
          </a:xfrm>
        </p:spPr>
        <p:txBody>
          <a:bodyPr/>
          <a:lstStyle/>
          <a:p>
            <a:pPr algn="just">
              <a:lnSpc>
                <a:spcPct val="80000"/>
              </a:lnSpc>
              <a:defRPr/>
            </a:pPr>
            <a:endParaRPr lang="en-GB" altLang="en-US" sz="1800" b="1" u="sng" dirty="0">
              <a:latin typeface="Comic Sans MS" panose="030F0702030302020204" pitchFamily="66" charset="0"/>
            </a:endParaRPr>
          </a:p>
          <a:p>
            <a:pPr algn="just">
              <a:lnSpc>
                <a:spcPct val="80000"/>
              </a:lnSpc>
              <a:defRPr/>
            </a:pPr>
            <a:endParaRPr lang="en-GB" altLang="en-US" sz="2400" b="1" u="sng" dirty="0">
              <a:latin typeface="Comic Sans MS" panose="030F0702030302020204" pitchFamily="66" charset="0"/>
            </a:endParaRPr>
          </a:p>
          <a:p>
            <a:pPr algn="just">
              <a:lnSpc>
                <a:spcPct val="80000"/>
              </a:lnSpc>
              <a:defRPr/>
            </a:pPr>
            <a:r>
              <a:rPr lang="en-GB" altLang="en-US" sz="2400" b="1" u="sng" dirty="0">
                <a:latin typeface="Comic Sans MS" panose="030F0702030302020204" pitchFamily="66" charset="0"/>
              </a:rPr>
              <a:t>Senior Leadership Team:</a:t>
            </a:r>
          </a:p>
          <a:p>
            <a:pPr algn="just">
              <a:lnSpc>
                <a:spcPct val="80000"/>
              </a:lnSpc>
              <a:defRPr/>
            </a:pPr>
            <a:endParaRPr lang="en-GB" altLang="en-US" sz="2400" b="1" u="sng" dirty="0">
              <a:latin typeface="Comic Sans MS" panose="030F0702030302020204" pitchFamily="66" charset="0"/>
            </a:endParaRPr>
          </a:p>
          <a:p>
            <a:pPr algn="just">
              <a:lnSpc>
                <a:spcPct val="80000"/>
              </a:lnSpc>
              <a:defRPr/>
            </a:pPr>
            <a:r>
              <a:rPr lang="en-GB" altLang="en-US" sz="2400" b="1" dirty="0">
                <a:latin typeface="Comic Sans MS" panose="030F0702030302020204" pitchFamily="66" charset="0"/>
              </a:rPr>
              <a:t>Miss Costas </a:t>
            </a:r>
            <a:r>
              <a:rPr lang="en-GB" altLang="en-US" sz="2400" dirty="0">
                <a:latin typeface="Comic Sans MS" panose="030F0702030302020204" pitchFamily="66" charset="0"/>
              </a:rPr>
              <a:t>- Deputy Head Teacher, Key Stage One and Two Lead.</a:t>
            </a:r>
          </a:p>
          <a:p>
            <a:pPr algn="just">
              <a:lnSpc>
                <a:spcPct val="80000"/>
              </a:lnSpc>
              <a:defRPr/>
            </a:pPr>
            <a:endParaRPr lang="en-GB" altLang="en-US" sz="2400" dirty="0">
              <a:latin typeface="Comic Sans MS" panose="030F0702030302020204" pitchFamily="66" charset="0"/>
            </a:endParaRPr>
          </a:p>
          <a:p>
            <a:pPr algn="just">
              <a:lnSpc>
                <a:spcPct val="80000"/>
              </a:lnSpc>
              <a:defRPr/>
            </a:pPr>
            <a:r>
              <a:rPr lang="en-GB" altLang="en-US" sz="2400" b="1" dirty="0">
                <a:latin typeface="Comic Sans MS" panose="030F0702030302020204" pitchFamily="66" charset="0"/>
              </a:rPr>
              <a:t>Mrs Toal </a:t>
            </a:r>
            <a:r>
              <a:rPr lang="en-GB" altLang="en-US" sz="2400" dirty="0">
                <a:latin typeface="Comic Sans MS" panose="030F0702030302020204" pitchFamily="66" charset="0"/>
              </a:rPr>
              <a:t>– Assistant Head Teacher, SENCO, Key Stage One  and Two Lead.</a:t>
            </a:r>
          </a:p>
          <a:p>
            <a:pPr algn="just">
              <a:lnSpc>
                <a:spcPct val="80000"/>
              </a:lnSpc>
              <a:defRPr/>
            </a:pPr>
            <a:endParaRPr lang="en-GB" altLang="en-US" sz="2400" dirty="0">
              <a:latin typeface="Comic Sans MS" panose="030F0702030302020204" pitchFamily="66" charset="0"/>
            </a:endParaRPr>
          </a:p>
          <a:p>
            <a:pPr algn="just">
              <a:lnSpc>
                <a:spcPct val="80000"/>
              </a:lnSpc>
              <a:defRPr/>
            </a:pPr>
            <a:endParaRPr lang="en-GB" altLang="en-US" sz="2400" dirty="0">
              <a:latin typeface="Comic Sans MS" panose="030F0702030302020204" pitchFamily="66" charset="0"/>
            </a:endParaRPr>
          </a:p>
          <a:p>
            <a:pPr algn="just">
              <a:lnSpc>
                <a:spcPct val="80000"/>
              </a:lnSpc>
              <a:defRPr/>
            </a:pPr>
            <a:endParaRPr lang="en-GB" altLang="en-US" sz="2800" dirty="0">
              <a:latin typeface="Comic Sans MS" panose="030F0702030302020204" pitchFamily="66" charset="0"/>
            </a:endParaRPr>
          </a:p>
        </p:txBody>
      </p:sp>
      <p:pic>
        <p:nvPicPr>
          <p:cNvPr id="7" name="Picture 6" descr="P:\Primary Logo\PRIMARY caps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6400" y="5013176"/>
            <a:ext cx="1554774" cy="1631677"/>
          </a:xfrm>
          <a:prstGeom prst="rect">
            <a:avLst/>
          </a:prstGeom>
          <a:noFill/>
          <a:ln>
            <a:noFill/>
          </a:ln>
        </p:spPr>
      </p:pic>
      <p:pic>
        <p:nvPicPr>
          <p:cNvPr id="6" name="Picture 5"/>
          <p:cNvPicPr>
            <a:picLocks noChangeAspect="1"/>
          </p:cNvPicPr>
          <p:nvPr/>
        </p:nvPicPr>
        <p:blipFill>
          <a:blip r:embed="rId3"/>
          <a:stretch>
            <a:fillRect/>
          </a:stretch>
        </p:blipFill>
        <p:spPr>
          <a:xfrm>
            <a:off x="9582030" y="-2005"/>
            <a:ext cx="1085970" cy="1081143"/>
          </a:xfrm>
          <a:prstGeom prst="rect">
            <a:avLst/>
          </a:prstGeom>
        </p:spPr>
      </p:pic>
      <p:pic>
        <p:nvPicPr>
          <p:cNvPr id="3" name="Picture 2">
            <a:extLst>
              <a:ext uri="{FF2B5EF4-FFF2-40B4-BE49-F238E27FC236}">
                <a16:creationId xmlns:a16="http://schemas.microsoft.com/office/drawing/2014/main" id="{28342A83-504B-4BC6-9514-7306E6412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57466"/>
            <a:ext cx="2834406" cy="932611"/>
          </a:xfrm>
          <a:prstGeom prst="rect">
            <a:avLst/>
          </a:prstGeom>
        </p:spPr>
      </p:pic>
      <p:pic>
        <p:nvPicPr>
          <p:cNvPr id="8" name="Picture 7">
            <a:extLst>
              <a:ext uri="{FF2B5EF4-FFF2-40B4-BE49-F238E27FC236}">
                <a16:creationId xmlns:a16="http://schemas.microsoft.com/office/drawing/2014/main" id="{05AF2C44-AB8C-4E00-A4AD-AA50F2D6B59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40854" y="5517232"/>
            <a:ext cx="1283717" cy="878013"/>
          </a:xfrm>
          <a:prstGeom prst="rect">
            <a:avLst/>
          </a:prstGeom>
          <a:noFill/>
        </p:spPr>
      </p:pic>
      <p:pic>
        <p:nvPicPr>
          <p:cNvPr id="9" name="Picture 8">
            <a:extLst>
              <a:ext uri="{FF2B5EF4-FFF2-40B4-BE49-F238E27FC236}">
                <a16:creationId xmlns:a16="http://schemas.microsoft.com/office/drawing/2014/main" id="{E36B9048-6EF3-4863-99AD-6FE00FE63AA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1093" y="5390007"/>
            <a:ext cx="1919355" cy="878013"/>
          </a:xfrm>
          <a:prstGeom prst="rect">
            <a:avLst/>
          </a:prstGeom>
          <a:noFill/>
        </p:spPr>
      </p:pic>
    </p:spTree>
    <p:extLst>
      <p:ext uri="{BB962C8B-B14F-4D97-AF65-F5344CB8AC3E}">
        <p14:creationId xmlns:p14="http://schemas.microsoft.com/office/powerpoint/2010/main" val="2707840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764705"/>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2566021" y="332656"/>
            <a:ext cx="7056784" cy="1752600"/>
          </a:xfrm>
        </p:spPr>
        <p:txBody>
          <a:bodyPr/>
          <a:lstStyle/>
          <a:p>
            <a:pPr eaLnBrk="1" hangingPunct="1">
              <a:lnSpc>
                <a:spcPct val="80000"/>
              </a:lnSpc>
              <a:defRPr/>
            </a:pPr>
            <a:endParaRPr lang="en-GB" altLang="en-US" sz="4000" dirty="0">
              <a:latin typeface="Comic Sans MS" panose="030F0702030302020204" pitchFamily="66" charset="0"/>
            </a:endParaRPr>
          </a:p>
          <a:p>
            <a:pPr eaLnBrk="1" hangingPunct="1">
              <a:lnSpc>
                <a:spcPct val="80000"/>
              </a:lnSpc>
              <a:defRPr/>
            </a:pPr>
            <a:endParaRPr lang="en-GB" altLang="en-US" sz="4000" dirty="0">
              <a:latin typeface="Comic Sans MS" panose="030F0702030302020204" pitchFamily="66" charset="0"/>
            </a:endParaRPr>
          </a:p>
          <a:p>
            <a:pPr eaLnBrk="1" hangingPunct="1">
              <a:lnSpc>
                <a:spcPct val="80000"/>
              </a:lnSpc>
              <a:defRPr/>
            </a:pPr>
            <a:endParaRPr lang="en-GB" altLang="en-US" sz="4000" dirty="0">
              <a:latin typeface="Comic Sans MS" panose="030F0702030302020204" pitchFamily="66" charset="0"/>
            </a:endParaRPr>
          </a:p>
          <a:p>
            <a:pPr eaLnBrk="1" hangingPunct="1">
              <a:lnSpc>
                <a:spcPct val="80000"/>
              </a:lnSpc>
              <a:defRPr/>
            </a:pPr>
            <a:r>
              <a:rPr lang="en-GB" altLang="en-US" sz="4000" dirty="0">
                <a:latin typeface="Comic Sans MS" panose="030F0702030302020204" pitchFamily="66" charset="0"/>
              </a:rPr>
              <a:t>Online Learning</a:t>
            </a:r>
            <a:endParaRPr lang="en-GB" altLang="en-US" sz="2400" dirty="0">
              <a:latin typeface="Comic Sans MS" panose="030F0702030302020204" pitchFamily="66" charset="0"/>
            </a:endParaRPr>
          </a:p>
          <a:p>
            <a:pPr marL="457200" indent="-457200" algn="just">
              <a:lnSpc>
                <a:spcPct val="80000"/>
              </a:lnSpc>
              <a:buFont typeface="Arial" charset="0"/>
              <a:buChar char="•"/>
              <a:defRPr/>
            </a:pPr>
            <a:endParaRPr lang="en-GB" altLang="en-US" sz="2800" dirty="0">
              <a:latin typeface="Comic Sans MS" panose="030F0702030302020204" pitchFamily="66" charset="0"/>
            </a:endParaRPr>
          </a:p>
        </p:txBody>
      </p:sp>
      <p:sp>
        <p:nvSpPr>
          <p:cNvPr id="4" name="Rectangle 3">
            <a:extLst>
              <a:ext uri="{FF2B5EF4-FFF2-40B4-BE49-F238E27FC236}">
                <a16:creationId xmlns:a16="http://schemas.microsoft.com/office/drawing/2014/main" id="{24FED540-D18C-4576-8B9D-E4E31C9F7654}"/>
              </a:ext>
            </a:extLst>
          </p:cNvPr>
          <p:cNvSpPr/>
          <p:nvPr/>
        </p:nvSpPr>
        <p:spPr>
          <a:xfrm>
            <a:off x="1631504" y="2501430"/>
            <a:ext cx="9649072" cy="3400931"/>
          </a:xfrm>
          <a:prstGeom prst="rect">
            <a:avLst/>
          </a:prstGeom>
        </p:spPr>
        <p:txBody>
          <a:bodyPr wrap="square">
            <a:spAutoFit/>
          </a:bodyPr>
          <a:lstStyle/>
          <a:p>
            <a:endParaRPr lang="en-GB" sz="2000" b="1" dirty="0">
              <a:latin typeface="Comic Sans MS" panose="030F0702030302020204" pitchFamily="66" charset="0"/>
              <a:ea typeface="Times New Roman" panose="02020603050405020304" pitchFamily="18" charset="0"/>
            </a:endParaRPr>
          </a:p>
          <a:p>
            <a:endParaRPr lang="en-GB" sz="2000" b="1" dirty="0">
              <a:latin typeface="Comic Sans MS" panose="030F0702030302020204" pitchFamily="66" charset="0"/>
              <a:ea typeface="Times New Roman" panose="02020603050405020304" pitchFamily="18" charset="0"/>
            </a:endParaRPr>
          </a:p>
          <a:p>
            <a:r>
              <a:rPr lang="en-GB" sz="2400" dirty="0">
                <a:latin typeface="Comic Sans MS" panose="030F0702030302020204" pitchFamily="66" charset="0"/>
                <a:ea typeface="Times New Roman" panose="02020603050405020304" pitchFamily="18" charset="0"/>
              </a:rPr>
              <a:t>The school is set up on Google Classroom so that teachers can set homework on this platform. </a:t>
            </a:r>
          </a:p>
          <a:p>
            <a:endParaRPr lang="en-GB" sz="2400" dirty="0">
              <a:latin typeface="Comic Sans MS" panose="030F0702030302020204" pitchFamily="66" charset="0"/>
              <a:ea typeface="Times New Roman" panose="02020603050405020304" pitchFamily="18" charset="0"/>
            </a:endParaRPr>
          </a:p>
          <a:p>
            <a:r>
              <a:rPr lang="en-GB" sz="2400" dirty="0">
                <a:latin typeface="Comic Sans MS" panose="030F0702030302020204" pitchFamily="66" charset="0"/>
                <a:ea typeface="Times New Roman" panose="02020603050405020304" pitchFamily="18" charset="0"/>
              </a:rPr>
              <a:t>Our website is:</a:t>
            </a:r>
          </a:p>
          <a:p>
            <a:r>
              <a:rPr lang="en-GB" sz="2400" dirty="0">
                <a:latin typeface="Comic Sans MS" panose="030F0702030302020204" pitchFamily="66" charset="0"/>
                <a:ea typeface="Times New Roman" panose="02020603050405020304" pitchFamily="18" charset="0"/>
                <a:hlinkClick r:id="rId2"/>
              </a:rPr>
              <a:t>www.ashmoleprimary.org</a:t>
            </a:r>
            <a:endParaRPr lang="en-GB" sz="2400" dirty="0">
              <a:latin typeface="Comic Sans MS" panose="030F0702030302020204" pitchFamily="66" charset="0"/>
              <a:ea typeface="Times New Roman" panose="02020603050405020304" pitchFamily="18" charset="0"/>
            </a:endParaRPr>
          </a:p>
          <a:p>
            <a:endParaRPr lang="en-GB" sz="2400" dirty="0">
              <a:latin typeface="Comic Sans MS" panose="030F0702030302020204" pitchFamily="66" charset="0"/>
              <a:ea typeface="Times New Roman" panose="02020603050405020304" pitchFamily="18" charset="0"/>
            </a:endParaRPr>
          </a:p>
          <a:p>
            <a:endParaRPr lang="en-GB" sz="2000" dirty="0">
              <a:latin typeface="Comic Sans MS" panose="030F0702030302020204" pitchFamily="66" charset="0"/>
              <a:ea typeface="Times New Roman" panose="02020603050405020304" pitchFamily="18" charset="0"/>
            </a:endParaRPr>
          </a:p>
          <a:p>
            <a:r>
              <a:rPr lang="en-GB" sz="1100" dirty="0">
                <a:latin typeface="Arial" panose="020B0604020202020204" pitchFamily="34"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456309C5-266D-4B27-9294-EF4F1514C0CF}"/>
              </a:ext>
            </a:extLst>
          </p:cNvPr>
          <p:cNvPicPr>
            <a:picLocks noChangeAspect="1"/>
          </p:cNvPicPr>
          <p:nvPr/>
        </p:nvPicPr>
        <p:blipFill>
          <a:blip r:embed="rId3"/>
          <a:stretch>
            <a:fillRect/>
          </a:stretch>
        </p:blipFill>
        <p:spPr>
          <a:xfrm>
            <a:off x="8371141" y="206788"/>
            <a:ext cx="1967280" cy="1426278"/>
          </a:xfrm>
          <a:prstGeom prst="rect">
            <a:avLst/>
          </a:prstGeom>
        </p:spPr>
      </p:pic>
      <p:pic>
        <p:nvPicPr>
          <p:cNvPr id="3" name="Picture 2">
            <a:extLst>
              <a:ext uri="{FF2B5EF4-FFF2-40B4-BE49-F238E27FC236}">
                <a16:creationId xmlns:a16="http://schemas.microsoft.com/office/drawing/2014/main" id="{4D1CAFB0-0E8C-4BA9-AF60-EE973611C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301" y="74730"/>
            <a:ext cx="2834406" cy="932611"/>
          </a:xfrm>
          <a:prstGeom prst="rect">
            <a:avLst/>
          </a:prstGeom>
        </p:spPr>
      </p:pic>
    </p:spTree>
    <p:extLst>
      <p:ext uri="{BB962C8B-B14F-4D97-AF65-F5344CB8AC3E}">
        <p14:creationId xmlns:p14="http://schemas.microsoft.com/office/powerpoint/2010/main" val="25406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GB" altLang="en-US" dirty="0">
                <a:solidFill>
                  <a:srgbClr val="FFFF00"/>
                </a:solidFill>
                <a:latin typeface="Comic Sans MS" panose="030F0702030302020204" pitchFamily="66" charset="0"/>
              </a:rPr>
              <a:t>Clubs and Lettings</a:t>
            </a:r>
          </a:p>
        </p:txBody>
      </p:sp>
      <p:sp>
        <p:nvSpPr>
          <p:cNvPr id="142339" name="Rectangle 3"/>
          <p:cNvSpPr>
            <a:spLocks noGrp="1" noChangeArrowheads="1"/>
          </p:cNvSpPr>
          <p:nvPr>
            <p:ph type="body" idx="1"/>
          </p:nvPr>
        </p:nvSpPr>
        <p:spPr/>
        <p:txBody>
          <a:bodyPr/>
          <a:lstStyle/>
          <a:p>
            <a:pPr eaLnBrk="1" hangingPunct="1">
              <a:lnSpc>
                <a:spcPct val="90000"/>
              </a:lnSpc>
              <a:defRPr/>
            </a:pPr>
            <a:endParaRPr lang="en-GB" altLang="en-US" sz="2800" dirty="0">
              <a:latin typeface="Comic Sans MS" panose="030F0702030302020204" pitchFamily="66" charset="0"/>
            </a:endParaRPr>
          </a:p>
          <a:p>
            <a:pPr eaLnBrk="1" hangingPunct="1">
              <a:lnSpc>
                <a:spcPct val="90000"/>
              </a:lnSpc>
              <a:defRPr/>
            </a:pPr>
            <a:r>
              <a:rPr lang="en-GB" altLang="en-US" sz="2800" u="sng" dirty="0">
                <a:latin typeface="Comic Sans MS" panose="030F0702030302020204" pitchFamily="66" charset="0"/>
              </a:rPr>
              <a:t>Breakfast Club</a:t>
            </a:r>
          </a:p>
          <a:p>
            <a:pPr marL="0" indent="0">
              <a:lnSpc>
                <a:spcPct val="90000"/>
              </a:lnSpc>
              <a:buNone/>
              <a:defRPr/>
            </a:pPr>
            <a:r>
              <a:rPr lang="en-GB" altLang="en-US" sz="2800" dirty="0">
                <a:latin typeface="Comic Sans MS" panose="030F0702030302020204" pitchFamily="66" charset="0"/>
              </a:rPr>
              <a:t>   Mon-Fri 7.45am-8.50am £6.25</a:t>
            </a:r>
          </a:p>
          <a:p>
            <a:pPr eaLnBrk="1" hangingPunct="1">
              <a:lnSpc>
                <a:spcPct val="90000"/>
              </a:lnSpc>
              <a:defRPr/>
            </a:pPr>
            <a:r>
              <a:rPr lang="en-GB" altLang="en-US" sz="2800" u="sng" dirty="0">
                <a:latin typeface="Comic Sans MS" panose="030F0702030302020204" pitchFamily="66" charset="0"/>
              </a:rPr>
              <a:t>After School Club</a:t>
            </a:r>
          </a:p>
          <a:p>
            <a:pPr marL="0" indent="0">
              <a:lnSpc>
                <a:spcPct val="90000"/>
              </a:lnSpc>
              <a:buNone/>
              <a:defRPr/>
            </a:pPr>
            <a:r>
              <a:rPr lang="en-GB" altLang="en-US" sz="2800" dirty="0">
                <a:latin typeface="Comic Sans MS" panose="030F0702030302020204" pitchFamily="66" charset="0"/>
              </a:rPr>
              <a:t>   Mon-Fri 3.15pm-5.45pm £12.50</a:t>
            </a:r>
          </a:p>
          <a:p>
            <a:pPr eaLnBrk="1" hangingPunct="1">
              <a:lnSpc>
                <a:spcPct val="90000"/>
              </a:lnSpc>
              <a:defRPr/>
            </a:pPr>
            <a:r>
              <a:rPr lang="en-GB" altLang="en-US" sz="2800" dirty="0">
                <a:latin typeface="Comic Sans MS" panose="030F0702030302020204" pitchFamily="66" charset="0"/>
              </a:rPr>
              <a:t>Tennis, Football, Netball, Basketball and Multi Sports</a:t>
            </a:r>
          </a:p>
          <a:p>
            <a:pPr eaLnBrk="1" hangingPunct="1">
              <a:lnSpc>
                <a:spcPct val="90000"/>
              </a:lnSpc>
              <a:defRPr/>
            </a:pPr>
            <a:r>
              <a:rPr lang="en-GB" altLang="en-US" sz="2800" dirty="0">
                <a:latin typeface="Comic Sans MS" panose="030F0702030302020204" pitchFamily="66" charset="0"/>
              </a:rPr>
              <a:t>Street Dance and Gymnastics</a:t>
            </a:r>
          </a:p>
          <a:p>
            <a:pPr eaLnBrk="1" hangingPunct="1">
              <a:lnSpc>
                <a:spcPct val="90000"/>
              </a:lnSpc>
              <a:defRPr/>
            </a:pPr>
            <a:r>
              <a:rPr lang="en-GB" altLang="en-US" sz="2800" dirty="0">
                <a:latin typeface="Comic Sans MS" panose="030F0702030302020204" pitchFamily="66" charset="0"/>
              </a:rPr>
              <a:t>Languages, Choir and Music</a:t>
            </a:r>
          </a:p>
          <a:p>
            <a:pPr eaLnBrk="1" hangingPunct="1">
              <a:lnSpc>
                <a:spcPct val="90000"/>
              </a:lnSpc>
              <a:defRPr/>
            </a:pPr>
            <a:r>
              <a:rPr lang="en-GB" altLang="en-US" sz="2800" dirty="0">
                <a:latin typeface="Comic Sans MS" panose="030F0702030302020204" pitchFamily="66" charset="0"/>
              </a:rPr>
              <a:t>Art Club.</a:t>
            </a:r>
          </a:p>
          <a:p>
            <a:pPr eaLnBrk="1" hangingPunct="1">
              <a:lnSpc>
                <a:spcPct val="90000"/>
              </a:lnSpc>
              <a:defRPr/>
            </a:pPr>
            <a:endParaRPr lang="en-US" altLang="en-US" sz="2400" dirty="0">
              <a:latin typeface="Comic Sans MS" panose="030F0702030302020204" pitchFamily="66" charset="0"/>
            </a:endParaRPr>
          </a:p>
          <a:p>
            <a:pPr eaLnBrk="1" hangingPunct="1">
              <a:lnSpc>
                <a:spcPct val="90000"/>
              </a:lnSpc>
              <a:defRPr/>
            </a:pPr>
            <a:endParaRPr lang="en-GB" altLang="en-US" sz="2400" dirty="0">
              <a:latin typeface="Comic Sans MS" panose="030F0702030302020204" pitchFamily="66" charset="0"/>
            </a:endParaRPr>
          </a:p>
        </p:txBody>
      </p:sp>
      <p:pic>
        <p:nvPicPr>
          <p:cNvPr id="4104" name="Picture 8" descr="https://www.ashmoleprimary.org/_site/data/images/galleries/31/SPORTS-05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1358" y="2204864"/>
            <a:ext cx="2210922" cy="14730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Primary Logo\PRIMARY caps Small.jpg">
            <a:extLst>
              <a:ext uri="{FF2B5EF4-FFF2-40B4-BE49-F238E27FC236}">
                <a16:creationId xmlns:a16="http://schemas.microsoft.com/office/drawing/2014/main" id="{36F792C7-FCEC-1848-88A8-6DAE3FA1E1A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9" name="Picture 8">
            <a:extLst>
              <a:ext uri="{FF2B5EF4-FFF2-40B4-BE49-F238E27FC236}">
                <a16:creationId xmlns:a16="http://schemas.microsoft.com/office/drawing/2014/main" id="{4D3C7201-B00F-3A4D-AD07-80C1E465CE1A}"/>
              </a:ext>
            </a:extLst>
          </p:cNvPr>
          <p:cNvPicPr>
            <a:picLocks noChangeAspect="1"/>
          </p:cNvPicPr>
          <p:nvPr/>
        </p:nvPicPr>
        <p:blipFill>
          <a:blip r:embed="rId4"/>
          <a:stretch>
            <a:fillRect/>
          </a:stretch>
        </p:blipFill>
        <p:spPr>
          <a:xfrm>
            <a:off x="10496430" y="191264"/>
            <a:ext cx="1085970" cy="1081143"/>
          </a:xfrm>
          <a:prstGeom prst="rect">
            <a:avLst/>
          </a:prstGeom>
        </p:spPr>
      </p:pic>
    </p:spTree>
    <p:extLst>
      <p:ext uri="{BB962C8B-B14F-4D97-AF65-F5344CB8AC3E}">
        <p14:creationId xmlns:p14="http://schemas.microsoft.com/office/powerpoint/2010/main" val="4112262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rimary Logo\PRIMARY caps Small.jpg">
            <a:extLst>
              <a:ext uri="{FF2B5EF4-FFF2-40B4-BE49-F238E27FC236}">
                <a16:creationId xmlns:a16="http://schemas.microsoft.com/office/drawing/2014/main" id="{AD79AB95-E7C7-3049-BCC1-DB7F881820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9260" y="5429845"/>
            <a:ext cx="1085970" cy="1143000"/>
          </a:xfrm>
          <a:prstGeom prst="rect">
            <a:avLst/>
          </a:prstGeom>
          <a:noFill/>
          <a:ln>
            <a:noFill/>
          </a:ln>
        </p:spPr>
      </p:pic>
      <p:sp>
        <p:nvSpPr>
          <p:cNvPr id="142338" name="Rectangle 2"/>
          <p:cNvSpPr>
            <a:spLocks noGrp="1" noChangeArrowheads="1"/>
          </p:cNvSpPr>
          <p:nvPr>
            <p:ph type="title"/>
          </p:nvPr>
        </p:nvSpPr>
        <p:spPr/>
        <p:txBody>
          <a:bodyPr/>
          <a:lstStyle/>
          <a:p>
            <a:pPr eaLnBrk="1" hangingPunct="1">
              <a:defRPr/>
            </a:pPr>
            <a:r>
              <a:rPr lang="en-GB" altLang="en-US" dirty="0">
                <a:solidFill>
                  <a:srgbClr val="FFFF00"/>
                </a:solidFill>
                <a:latin typeface="Comic Sans MS" panose="030F0702030302020204" pitchFamily="66" charset="0"/>
              </a:rPr>
              <a:t>Ashmole Primary Results</a:t>
            </a:r>
          </a:p>
        </p:txBody>
      </p:sp>
      <p:sp>
        <p:nvSpPr>
          <p:cNvPr id="142339" name="Rectangle 3"/>
          <p:cNvSpPr>
            <a:spLocks noGrp="1" noChangeArrowheads="1"/>
          </p:cNvSpPr>
          <p:nvPr>
            <p:ph type="body" idx="1"/>
          </p:nvPr>
        </p:nvSpPr>
        <p:spPr/>
        <p:txBody>
          <a:bodyPr/>
          <a:lstStyle/>
          <a:p>
            <a:pPr eaLnBrk="1" hangingPunct="1">
              <a:lnSpc>
                <a:spcPct val="90000"/>
              </a:lnSpc>
              <a:defRPr/>
            </a:pPr>
            <a:endParaRPr lang="en-GB" altLang="en-US" sz="2800" dirty="0">
              <a:latin typeface="Comic Sans MS" panose="030F0702030302020204" pitchFamily="66" charset="0"/>
            </a:endParaRPr>
          </a:p>
          <a:p>
            <a:pPr eaLnBrk="1" hangingPunct="1">
              <a:lnSpc>
                <a:spcPct val="90000"/>
              </a:lnSpc>
              <a:defRPr/>
            </a:pPr>
            <a:endParaRPr lang="en-US" altLang="en-US" sz="2400" dirty="0">
              <a:latin typeface="Comic Sans MS" panose="030F0702030302020204" pitchFamily="66" charset="0"/>
            </a:endParaRPr>
          </a:p>
          <a:p>
            <a:pPr eaLnBrk="1" hangingPunct="1">
              <a:lnSpc>
                <a:spcPct val="90000"/>
              </a:lnSpc>
              <a:defRPr/>
            </a:pPr>
            <a:endParaRPr lang="en-GB" altLang="en-US" sz="2400" dirty="0">
              <a:latin typeface="Comic Sans MS" panose="030F0702030302020204" pitchFamily="66" charset="0"/>
            </a:endParaRPr>
          </a:p>
        </p:txBody>
      </p:sp>
      <p:graphicFrame>
        <p:nvGraphicFramePr>
          <p:cNvPr id="3" name="Table 2"/>
          <p:cNvGraphicFramePr>
            <a:graphicFrameLocks noGrp="1"/>
          </p:cNvGraphicFramePr>
          <p:nvPr>
            <p:extLst/>
          </p:nvPr>
        </p:nvGraphicFramePr>
        <p:xfrm>
          <a:off x="2063553" y="2204864"/>
          <a:ext cx="8352928" cy="2026920"/>
        </p:xfrm>
        <a:graphic>
          <a:graphicData uri="http://schemas.openxmlformats.org/drawingml/2006/table">
            <a:tbl>
              <a:tblPr firstRow="1" bandRow="1">
                <a:tableStyleId>{21E4AEA4-8DFA-4A89-87EB-49C32662AFE0}</a:tableStyleId>
              </a:tblPr>
              <a:tblGrid>
                <a:gridCol w="1800200">
                  <a:extLst>
                    <a:ext uri="{9D8B030D-6E8A-4147-A177-3AD203B41FA5}">
                      <a16:colId xmlns:a16="http://schemas.microsoft.com/office/drawing/2014/main" val="4271618887"/>
                    </a:ext>
                  </a:extLst>
                </a:gridCol>
                <a:gridCol w="3528391">
                  <a:extLst>
                    <a:ext uri="{9D8B030D-6E8A-4147-A177-3AD203B41FA5}">
                      <a16:colId xmlns:a16="http://schemas.microsoft.com/office/drawing/2014/main" val="2911949081"/>
                    </a:ext>
                  </a:extLst>
                </a:gridCol>
                <a:gridCol w="3024337">
                  <a:extLst>
                    <a:ext uri="{9D8B030D-6E8A-4147-A177-3AD203B41FA5}">
                      <a16:colId xmlns:a16="http://schemas.microsoft.com/office/drawing/2014/main" val="2046971443"/>
                    </a:ext>
                  </a:extLst>
                </a:gridCol>
              </a:tblGrid>
              <a:tr h="370840">
                <a:tc>
                  <a:txBody>
                    <a:bodyPr/>
                    <a:lstStyle/>
                    <a:p>
                      <a:r>
                        <a:rPr lang="en-GB" dirty="0">
                          <a:latin typeface="Comic Sans MS" panose="030F0702030302020204" pitchFamily="66" charset="0"/>
                        </a:rPr>
                        <a:t>Reception</a:t>
                      </a:r>
                    </a:p>
                  </a:txBody>
                  <a:tcPr/>
                </a:tc>
                <a:tc>
                  <a:txBody>
                    <a:bodyPr/>
                    <a:lstStyle/>
                    <a:p>
                      <a:r>
                        <a:rPr lang="en-GB" dirty="0">
                          <a:latin typeface="Comic Sans MS" panose="030F0702030302020204" pitchFamily="66" charset="0"/>
                        </a:rPr>
                        <a:t>Good Level of Development</a:t>
                      </a:r>
                    </a:p>
                  </a:txBody>
                  <a:tcPr/>
                </a:tc>
                <a:tc>
                  <a:txBody>
                    <a:bodyPr/>
                    <a:lstStyle/>
                    <a:p>
                      <a:r>
                        <a:rPr lang="en-GB" dirty="0">
                          <a:latin typeface="Comic Sans MS" panose="030F0702030302020204" pitchFamily="66" charset="0"/>
                        </a:rPr>
                        <a:t>National average - 67%</a:t>
                      </a:r>
                    </a:p>
                  </a:txBody>
                  <a:tcPr/>
                </a:tc>
                <a:extLst>
                  <a:ext uri="{0D108BD9-81ED-4DB2-BD59-A6C34878D82A}">
                    <a16:rowId xmlns:a16="http://schemas.microsoft.com/office/drawing/2014/main" val="1881648790"/>
                  </a:ext>
                </a:extLst>
              </a:tr>
              <a:tr h="370840">
                <a:tc>
                  <a:txBody>
                    <a:bodyPr/>
                    <a:lstStyle/>
                    <a:p>
                      <a:r>
                        <a:rPr lang="en-GB" dirty="0">
                          <a:latin typeface="Comic Sans MS" panose="030F0702030302020204" pitchFamily="66" charset="0"/>
                        </a:rPr>
                        <a:t>2018</a:t>
                      </a:r>
                    </a:p>
                  </a:txBody>
                  <a:tcPr/>
                </a:tc>
                <a:tc>
                  <a:txBody>
                    <a:bodyPr/>
                    <a:lstStyle/>
                    <a:p>
                      <a:r>
                        <a:rPr lang="en-GB" dirty="0">
                          <a:latin typeface="Comic Sans MS" panose="030F0702030302020204" pitchFamily="66" charset="0"/>
                        </a:rPr>
                        <a:t>85%</a:t>
                      </a: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278937161"/>
                  </a:ext>
                </a:extLst>
              </a:tr>
              <a:tr h="370840">
                <a:tc>
                  <a:txBody>
                    <a:bodyPr/>
                    <a:lstStyle/>
                    <a:p>
                      <a:r>
                        <a:rPr lang="en-GB" dirty="0">
                          <a:latin typeface="Comic Sans MS" panose="030F0702030302020204" pitchFamily="66" charset="0"/>
                        </a:rPr>
                        <a:t>2019</a:t>
                      </a:r>
                    </a:p>
                  </a:txBody>
                  <a:tcPr/>
                </a:tc>
                <a:tc>
                  <a:txBody>
                    <a:bodyPr/>
                    <a:lstStyle/>
                    <a:p>
                      <a:r>
                        <a:rPr lang="en-GB" dirty="0">
                          <a:latin typeface="Comic Sans MS" panose="030F0702030302020204" pitchFamily="66" charset="0"/>
                        </a:rPr>
                        <a:t>83%</a:t>
                      </a: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343752039"/>
                  </a:ext>
                </a:extLst>
              </a:tr>
              <a:tr h="370840">
                <a:tc>
                  <a:txBody>
                    <a:bodyPr/>
                    <a:lstStyle/>
                    <a:p>
                      <a:r>
                        <a:rPr lang="en-GB" dirty="0">
                          <a:latin typeface="Comic Sans MS" panose="030F0702030302020204" pitchFamily="66" charset="0"/>
                        </a:rPr>
                        <a:t>2022</a:t>
                      </a:r>
                    </a:p>
                    <a:p>
                      <a:r>
                        <a:rPr lang="en-GB" dirty="0">
                          <a:latin typeface="Comic Sans MS" panose="030F0702030302020204" pitchFamily="66" charset="0"/>
                        </a:rPr>
                        <a:t>2023</a:t>
                      </a:r>
                    </a:p>
                    <a:p>
                      <a:r>
                        <a:rPr lang="en-GB" dirty="0">
                          <a:latin typeface="Comic Sans MS" panose="030F0702030302020204" pitchFamily="66" charset="0"/>
                        </a:rPr>
                        <a:t>2024</a:t>
                      </a:r>
                    </a:p>
                  </a:txBody>
                  <a:tcPr/>
                </a:tc>
                <a:tc>
                  <a:txBody>
                    <a:bodyPr/>
                    <a:lstStyle/>
                    <a:p>
                      <a:r>
                        <a:rPr lang="en-GB" dirty="0">
                          <a:latin typeface="Comic Sans MS" panose="030F0702030302020204" pitchFamily="66" charset="0"/>
                        </a:rPr>
                        <a:t>83%</a:t>
                      </a:r>
                    </a:p>
                    <a:p>
                      <a:r>
                        <a:rPr lang="en-GB" dirty="0">
                          <a:latin typeface="Comic Sans MS" panose="030F0702030302020204" pitchFamily="66" charset="0"/>
                        </a:rPr>
                        <a:t>83%</a:t>
                      </a:r>
                    </a:p>
                    <a:p>
                      <a:r>
                        <a:rPr lang="en-GB" dirty="0">
                          <a:latin typeface="Comic Sans MS" panose="030F0702030302020204" pitchFamily="66" charset="0"/>
                        </a:rPr>
                        <a:t>80%</a:t>
                      </a: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266061755"/>
                  </a:ext>
                </a:extLst>
              </a:tr>
            </a:tbl>
          </a:graphicData>
        </a:graphic>
      </p:graphicFrame>
      <p:graphicFrame>
        <p:nvGraphicFramePr>
          <p:cNvPr id="6" name="Table 5"/>
          <p:cNvGraphicFramePr>
            <a:graphicFrameLocks noGrp="1"/>
          </p:cNvGraphicFramePr>
          <p:nvPr>
            <p:extLst/>
          </p:nvPr>
        </p:nvGraphicFramePr>
        <p:xfrm>
          <a:off x="2063552" y="4355816"/>
          <a:ext cx="8352929" cy="2479040"/>
        </p:xfrm>
        <a:graphic>
          <a:graphicData uri="http://schemas.openxmlformats.org/drawingml/2006/table">
            <a:tbl>
              <a:tblPr firstRow="1" bandRow="1">
                <a:tableStyleId>{21E4AEA4-8DFA-4A89-87EB-49C32662AFE0}</a:tableStyleId>
              </a:tblPr>
              <a:tblGrid>
                <a:gridCol w="1800201">
                  <a:extLst>
                    <a:ext uri="{9D8B030D-6E8A-4147-A177-3AD203B41FA5}">
                      <a16:colId xmlns:a16="http://schemas.microsoft.com/office/drawing/2014/main" val="4166546636"/>
                    </a:ext>
                  </a:extLst>
                </a:gridCol>
                <a:gridCol w="3528391">
                  <a:extLst>
                    <a:ext uri="{9D8B030D-6E8A-4147-A177-3AD203B41FA5}">
                      <a16:colId xmlns:a16="http://schemas.microsoft.com/office/drawing/2014/main" val="305340840"/>
                    </a:ext>
                  </a:extLst>
                </a:gridCol>
                <a:gridCol w="3024337">
                  <a:extLst>
                    <a:ext uri="{9D8B030D-6E8A-4147-A177-3AD203B41FA5}">
                      <a16:colId xmlns:a16="http://schemas.microsoft.com/office/drawing/2014/main" val="339069401"/>
                    </a:ext>
                  </a:extLst>
                </a:gridCol>
              </a:tblGrid>
              <a:tr h="370840">
                <a:tc>
                  <a:txBody>
                    <a:bodyPr/>
                    <a:lstStyle/>
                    <a:p>
                      <a:r>
                        <a:rPr lang="en-GB" dirty="0">
                          <a:latin typeface="Comic Sans MS" panose="030F0702030302020204" pitchFamily="66" charset="0"/>
                        </a:rPr>
                        <a:t>Year</a:t>
                      </a:r>
                      <a:r>
                        <a:rPr lang="en-GB" baseline="0" dirty="0">
                          <a:latin typeface="Comic Sans MS" panose="030F0702030302020204" pitchFamily="66" charset="0"/>
                        </a:rPr>
                        <a:t> 1</a:t>
                      </a:r>
                      <a:endParaRPr lang="en-GB" dirty="0">
                        <a:latin typeface="Comic Sans MS" panose="030F0702030302020204" pitchFamily="66" charset="0"/>
                      </a:endParaRPr>
                    </a:p>
                  </a:txBody>
                  <a:tcPr/>
                </a:tc>
                <a:tc>
                  <a:txBody>
                    <a:bodyPr/>
                    <a:lstStyle/>
                    <a:p>
                      <a:r>
                        <a:rPr lang="en-GB" dirty="0">
                          <a:latin typeface="Comic Sans MS" panose="030F0702030302020204" pitchFamily="66" charset="0"/>
                        </a:rPr>
                        <a:t>Phonics</a:t>
                      </a:r>
                      <a:r>
                        <a:rPr lang="en-GB" baseline="0" dirty="0">
                          <a:latin typeface="Comic Sans MS" panose="030F0702030302020204" pitchFamily="66" charset="0"/>
                        </a:rPr>
                        <a:t> Screening Check</a:t>
                      </a:r>
                      <a:endParaRPr lang="en-GB" dirty="0">
                        <a:latin typeface="Comic Sans MS" panose="030F0702030302020204" pitchFamily="66" charset="0"/>
                      </a:endParaRPr>
                    </a:p>
                  </a:txBody>
                  <a:tcPr/>
                </a:tc>
                <a:tc>
                  <a:txBody>
                    <a:bodyPr/>
                    <a:lstStyle/>
                    <a:p>
                      <a:r>
                        <a:rPr lang="en-GB" dirty="0">
                          <a:latin typeface="Comic Sans MS" panose="030F0702030302020204" pitchFamily="66" charset="0"/>
                        </a:rPr>
                        <a:t>National average - 79%</a:t>
                      </a:r>
                    </a:p>
                  </a:txBody>
                  <a:tcPr/>
                </a:tc>
                <a:extLst>
                  <a:ext uri="{0D108BD9-81ED-4DB2-BD59-A6C34878D82A}">
                    <a16:rowId xmlns:a16="http://schemas.microsoft.com/office/drawing/2014/main" val="2696717110"/>
                  </a:ext>
                </a:extLst>
              </a:tr>
              <a:tr h="370840">
                <a:tc>
                  <a:txBody>
                    <a:bodyPr/>
                    <a:lstStyle/>
                    <a:p>
                      <a:r>
                        <a:rPr lang="en-GB" dirty="0">
                          <a:latin typeface="Comic Sans MS" panose="030F0702030302020204" pitchFamily="66" charset="0"/>
                        </a:rPr>
                        <a:t>2018</a:t>
                      </a:r>
                    </a:p>
                  </a:txBody>
                  <a:tcPr/>
                </a:tc>
                <a:tc>
                  <a:txBody>
                    <a:bodyPr/>
                    <a:lstStyle/>
                    <a:p>
                      <a:r>
                        <a:rPr lang="en-GB" dirty="0">
                          <a:latin typeface="Comic Sans MS" panose="030F0702030302020204" pitchFamily="66" charset="0"/>
                        </a:rPr>
                        <a:t>98%</a:t>
                      </a: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2341994753"/>
                  </a:ext>
                </a:extLst>
              </a:tr>
              <a:tr h="370840">
                <a:tc>
                  <a:txBody>
                    <a:bodyPr/>
                    <a:lstStyle/>
                    <a:p>
                      <a:r>
                        <a:rPr lang="en-GB" dirty="0">
                          <a:latin typeface="Comic Sans MS" panose="030F0702030302020204" pitchFamily="66" charset="0"/>
                        </a:rPr>
                        <a:t>2019</a:t>
                      </a:r>
                    </a:p>
                    <a:p>
                      <a:r>
                        <a:rPr lang="en-GB" dirty="0">
                          <a:latin typeface="Comic Sans MS" panose="030F0702030302020204" pitchFamily="66" charset="0"/>
                        </a:rPr>
                        <a:t>2020</a:t>
                      </a:r>
                    </a:p>
                    <a:p>
                      <a:r>
                        <a:rPr lang="en-GB" dirty="0">
                          <a:latin typeface="Comic Sans MS" panose="030F0702030302020204" pitchFamily="66" charset="0"/>
                        </a:rPr>
                        <a:t>2022</a:t>
                      </a:r>
                    </a:p>
                    <a:p>
                      <a:r>
                        <a:rPr lang="en-GB" dirty="0">
                          <a:latin typeface="Comic Sans MS" panose="030F0702030302020204" pitchFamily="66" charset="0"/>
                        </a:rPr>
                        <a:t>2023</a:t>
                      </a:r>
                    </a:p>
                    <a:p>
                      <a:r>
                        <a:rPr lang="en-GB" dirty="0">
                          <a:latin typeface="Comic Sans MS" panose="030F0702030302020204" pitchFamily="66" charset="0"/>
                        </a:rPr>
                        <a:t>2024</a:t>
                      </a:r>
                    </a:p>
                  </a:txBody>
                  <a:tcPr/>
                </a:tc>
                <a:tc>
                  <a:txBody>
                    <a:bodyPr/>
                    <a:lstStyle/>
                    <a:p>
                      <a:r>
                        <a:rPr lang="en-GB" dirty="0">
                          <a:latin typeface="Comic Sans MS" panose="030F0702030302020204" pitchFamily="66" charset="0"/>
                        </a:rPr>
                        <a:t>93%</a:t>
                      </a:r>
                    </a:p>
                    <a:p>
                      <a:r>
                        <a:rPr lang="en-GB" dirty="0">
                          <a:latin typeface="Comic Sans MS" panose="030F0702030302020204" pitchFamily="66" charset="0"/>
                        </a:rPr>
                        <a:t>93%</a:t>
                      </a:r>
                    </a:p>
                    <a:p>
                      <a:r>
                        <a:rPr lang="en-GB" dirty="0">
                          <a:latin typeface="Comic Sans MS" panose="030F0702030302020204" pitchFamily="66" charset="0"/>
                        </a:rPr>
                        <a:t>93%</a:t>
                      </a:r>
                    </a:p>
                    <a:p>
                      <a:r>
                        <a:rPr lang="en-GB" dirty="0">
                          <a:latin typeface="Comic Sans MS" panose="030F0702030302020204" pitchFamily="66" charset="0"/>
                        </a:rPr>
                        <a:t>95%</a:t>
                      </a:r>
                    </a:p>
                    <a:p>
                      <a:r>
                        <a:rPr lang="en-GB" dirty="0">
                          <a:latin typeface="Comic Sans MS" panose="030F0702030302020204" pitchFamily="66" charset="0"/>
                        </a:rPr>
                        <a:t>98%</a:t>
                      </a:r>
                    </a:p>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3887515719"/>
                  </a:ext>
                </a:extLst>
              </a:tr>
            </a:tbl>
          </a:graphicData>
        </a:graphic>
      </p:graphicFrame>
      <p:pic>
        <p:nvPicPr>
          <p:cNvPr id="9" name="Picture 8">
            <a:extLst>
              <a:ext uri="{FF2B5EF4-FFF2-40B4-BE49-F238E27FC236}">
                <a16:creationId xmlns:a16="http://schemas.microsoft.com/office/drawing/2014/main" id="{4F267C65-F985-A341-9C78-E6067F897F99}"/>
              </a:ext>
            </a:extLst>
          </p:cNvPr>
          <p:cNvPicPr>
            <a:picLocks noChangeAspect="1"/>
          </p:cNvPicPr>
          <p:nvPr/>
        </p:nvPicPr>
        <p:blipFill>
          <a:blip r:embed="rId3"/>
          <a:stretch>
            <a:fillRect/>
          </a:stretch>
        </p:blipFill>
        <p:spPr>
          <a:xfrm>
            <a:off x="10496430" y="191264"/>
            <a:ext cx="1085970" cy="1081143"/>
          </a:xfrm>
          <a:prstGeom prst="rect">
            <a:avLst/>
          </a:prstGeom>
        </p:spPr>
      </p:pic>
    </p:spTree>
    <p:extLst>
      <p:ext uri="{BB962C8B-B14F-4D97-AF65-F5344CB8AC3E}">
        <p14:creationId xmlns:p14="http://schemas.microsoft.com/office/powerpoint/2010/main" val="1282645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GB" altLang="en-US" dirty="0">
                <a:solidFill>
                  <a:srgbClr val="FFFF00"/>
                </a:solidFill>
                <a:latin typeface="Comic Sans MS" panose="030F0702030302020204" pitchFamily="66" charset="0"/>
              </a:rPr>
              <a:t>Ashmole Primary Results</a:t>
            </a:r>
          </a:p>
        </p:txBody>
      </p:sp>
      <p:sp>
        <p:nvSpPr>
          <p:cNvPr id="142339" name="Rectangle 3"/>
          <p:cNvSpPr>
            <a:spLocks noGrp="1" noChangeArrowheads="1"/>
          </p:cNvSpPr>
          <p:nvPr>
            <p:ph type="body" idx="1"/>
          </p:nvPr>
        </p:nvSpPr>
        <p:spPr/>
        <p:txBody>
          <a:bodyPr/>
          <a:lstStyle/>
          <a:p>
            <a:pPr eaLnBrk="1" hangingPunct="1">
              <a:lnSpc>
                <a:spcPct val="90000"/>
              </a:lnSpc>
              <a:defRPr/>
            </a:pPr>
            <a:endParaRPr lang="en-GB" altLang="en-US" sz="2800" dirty="0">
              <a:latin typeface="Comic Sans MS" panose="030F0702030302020204" pitchFamily="66" charset="0"/>
            </a:endParaRPr>
          </a:p>
          <a:p>
            <a:pPr eaLnBrk="1" hangingPunct="1">
              <a:lnSpc>
                <a:spcPct val="90000"/>
              </a:lnSpc>
              <a:defRPr/>
            </a:pPr>
            <a:endParaRPr lang="en-US" altLang="en-US" sz="2400" dirty="0">
              <a:latin typeface="Comic Sans MS" panose="030F0702030302020204" pitchFamily="66" charset="0"/>
            </a:endParaRPr>
          </a:p>
          <a:p>
            <a:pPr eaLnBrk="1" hangingPunct="1">
              <a:lnSpc>
                <a:spcPct val="90000"/>
              </a:lnSpc>
              <a:defRPr/>
            </a:pPr>
            <a:endParaRPr lang="en-GB" altLang="en-US" sz="2400" dirty="0">
              <a:latin typeface="Comic Sans MS" panose="030F0702030302020204" pitchFamily="66" charset="0"/>
            </a:endParaRPr>
          </a:p>
        </p:txBody>
      </p:sp>
      <p:graphicFrame>
        <p:nvGraphicFramePr>
          <p:cNvPr id="8" name="Table 7"/>
          <p:cNvGraphicFramePr>
            <a:graphicFrameLocks noGrp="1"/>
          </p:cNvGraphicFramePr>
          <p:nvPr>
            <p:extLst/>
          </p:nvPr>
        </p:nvGraphicFramePr>
        <p:xfrm>
          <a:off x="2135560" y="2246998"/>
          <a:ext cx="7920880" cy="3855720"/>
        </p:xfrm>
        <a:graphic>
          <a:graphicData uri="http://schemas.openxmlformats.org/drawingml/2006/table">
            <a:tbl>
              <a:tblPr firstRow="1" bandRow="1">
                <a:tableStyleId>{93296810-A885-4BE3-A3E7-6D5BEEA58F35}</a:tableStyleId>
              </a:tblPr>
              <a:tblGrid>
                <a:gridCol w="1584176">
                  <a:extLst>
                    <a:ext uri="{9D8B030D-6E8A-4147-A177-3AD203B41FA5}">
                      <a16:colId xmlns:a16="http://schemas.microsoft.com/office/drawing/2014/main" val="2241095604"/>
                    </a:ext>
                  </a:extLst>
                </a:gridCol>
                <a:gridCol w="1584176">
                  <a:extLst>
                    <a:ext uri="{9D8B030D-6E8A-4147-A177-3AD203B41FA5}">
                      <a16:colId xmlns:a16="http://schemas.microsoft.com/office/drawing/2014/main" val="1458590323"/>
                    </a:ext>
                  </a:extLst>
                </a:gridCol>
                <a:gridCol w="1584176">
                  <a:extLst>
                    <a:ext uri="{9D8B030D-6E8A-4147-A177-3AD203B41FA5}">
                      <a16:colId xmlns:a16="http://schemas.microsoft.com/office/drawing/2014/main" val="3411732669"/>
                    </a:ext>
                  </a:extLst>
                </a:gridCol>
                <a:gridCol w="1584176">
                  <a:extLst>
                    <a:ext uri="{9D8B030D-6E8A-4147-A177-3AD203B41FA5}">
                      <a16:colId xmlns:a16="http://schemas.microsoft.com/office/drawing/2014/main" val="1055322023"/>
                    </a:ext>
                  </a:extLst>
                </a:gridCol>
                <a:gridCol w="1584176">
                  <a:extLst>
                    <a:ext uri="{9D8B030D-6E8A-4147-A177-3AD203B41FA5}">
                      <a16:colId xmlns:a16="http://schemas.microsoft.com/office/drawing/2014/main" val="2160651259"/>
                    </a:ext>
                  </a:extLst>
                </a:gridCol>
              </a:tblGrid>
              <a:tr h="370840">
                <a:tc>
                  <a:txBody>
                    <a:bodyPr/>
                    <a:lstStyle/>
                    <a:p>
                      <a:r>
                        <a:rPr lang="en-GB" dirty="0">
                          <a:latin typeface="Comic Sans MS" panose="030F0702030302020204" pitchFamily="66" charset="0"/>
                        </a:rPr>
                        <a:t>Year 6</a:t>
                      </a:r>
                      <a:r>
                        <a:rPr lang="en-GB" baseline="0" dirty="0">
                          <a:latin typeface="Comic Sans MS" panose="030F0702030302020204" pitchFamily="66" charset="0"/>
                        </a:rPr>
                        <a:t> </a:t>
                      </a:r>
                    </a:p>
                    <a:p>
                      <a:r>
                        <a:rPr lang="en-GB" baseline="0" dirty="0">
                          <a:latin typeface="Comic Sans MS" panose="030F0702030302020204" pitchFamily="66" charset="0"/>
                        </a:rPr>
                        <a:t>2024</a:t>
                      </a:r>
                    </a:p>
                    <a:p>
                      <a:r>
                        <a:rPr lang="en-GB" baseline="0" dirty="0">
                          <a:latin typeface="Comic Sans MS" panose="030F0702030302020204" pitchFamily="66" charset="0"/>
                        </a:rPr>
                        <a:t>Subject</a:t>
                      </a:r>
                      <a:endParaRPr lang="en-GB" dirty="0">
                        <a:latin typeface="Comic Sans MS" panose="030F0702030302020204" pitchFamily="66" charset="0"/>
                      </a:endParaRPr>
                    </a:p>
                  </a:txBody>
                  <a:tcPr/>
                </a:tc>
                <a:tc>
                  <a:txBody>
                    <a:bodyPr/>
                    <a:lstStyle/>
                    <a:p>
                      <a:r>
                        <a:rPr lang="en-GB" dirty="0">
                          <a:latin typeface="Comic Sans MS" panose="030F0702030302020204" pitchFamily="66" charset="0"/>
                        </a:rPr>
                        <a:t>Expected +</a:t>
                      </a:r>
                    </a:p>
                  </a:txBody>
                  <a:tcPr/>
                </a:tc>
                <a:tc>
                  <a:txBody>
                    <a:bodyPr/>
                    <a:lstStyle/>
                    <a:p>
                      <a:r>
                        <a:rPr lang="en-GB" dirty="0">
                          <a:latin typeface="Comic Sans MS" panose="030F0702030302020204" pitchFamily="66" charset="0"/>
                        </a:rPr>
                        <a:t>Exceeding</a:t>
                      </a:r>
                    </a:p>
                  </a:txBody>
                  <a:tcPr/>
                </a:tc>
                <a:tc>
                  <a:txBody>
                    <a:bodyPr/>
                    <a:lstStyle/>
                    <a:p>
                      <a:r>
                        <a:rPr lang="en-GB" dirty="0">
                          <a:latin typeface="Comic Sans MS" panose="030F0702030302020204" pitchFamily="66" charset="0"/>
                        </a:rPr>
                        <a:t>National Average</a:t>
                      </a:r>
                      <a:r>
                        <a:rPr lang="en-GB" baseline="0" dirty="0">
                          <a:latin typeface="Comic Sans MS" panose="030F0702030302020204" pitchFamily="66" charset="0"/>
                        </a:rPr>
                        <a:t> Expected +</a:t>
                      </a:r>
                      <a:endParaRPr lang="en-GB" dirty="0">
                        <a:latin typeface="Comic Sans MS" panose="030F0702030302020204" pitchFamily="66" charset="0"/>
                      </a:endParaRPr>
                    </a:p>
                  </a:txBody>
                  <a:tcPr/>
                </a:tc>
                <a:tc>
                  <a:txBody>
                    <a:bodyPr/>
                    <a:lstStyle/>
                    <a:p>
                      <a:r>
                        <a:rPr lang="en-GB" dirty="0">
                          <a:latin typeface="Comic Sans MS" panose="030F0702030302020204" pitchFamily="66" charset="0"/>
                        </a:rPr>
                        <a:t>National Average Exceeding</a:t>
                      </a:r>
                    </a:p>
                  </a:txBody>
                  <a:tcPr/>
                </a:tc>
                <a:extLst>
                  <a:ext uri="{0D108BD9-81ED-4DB2-BD59-A6C34878D82A}">
                    <a16:rowId xmlns:a16="http://schemas.microsoft.com/office/drawing/2014/main" val="2364790443"/>
                  </a:ext>
                </a:extLst>
              </a:tr>
              <a:tr h="370840">
                <a:tc>
                  <a:txBody>
                    <a:bodyPr/>
                    <a:lstStyle/>
                    <a:p>
                      <a:r>
                        <a:rPr lang="en-GB" dirty="0">
                          <a:latin typeface="Comic Sans MS" panose="030F0702030302020204" pitchFamily="66" charset="0"/>
                        </a:rPr>
                        <a:t>Reading</a:t>
                      </a:r>
                    </a:p>
                  </a:txBody>
                  <a:tcPr/>
                </a:tc>
                <a:tc>
                  <a:txBody>
                    <a:bodyPr/>
                    <a:lstStyle/>
                    <a:p>
                      <a:r>
                        <a:rPr lang="en-GB" dirty="0">
                          <a:latin typeface="Comic Sans MS" panose="030F0702030302020204" pitchFamily="66" charset="0"/>
                        </a:rPr>
                        <a:t>95%</a:t>
                      </a:r>
                    </a:p>
                  </a:txBody>
                  <a:tcPr/>
                </a:tc>
                <a:tc>
                  <a:txBody>
                    <a:bodyPr/>
                    <a:lstStyle/>
                    <a:p>
                      <a:r>
                        <a:rPr lang="en-GB" dirty="0">
                          <a:latin typeface="Comic Sans MS" panose="030F0702030302020204" pitchFamily="66" charset="0"/>
                        </a:rPr>
                        <a:t>55%</a:t>
                      </a:r>
                    </a:p>
                  </a:txBody>
                  <a:tcPr/>
                </a:tc>
                <a:tc>
                  <a:txBody>
                    <a:bodyPr/>
                    <a:lstStyle/>
                    <a:p>
                      <a:r>
                        <a:rPr lang="en-GB" dirty="0">
                          <a:latin typeface="Comic Sans MS" panose="030F0702030302020204" pitchFamily="66" charset="0"/>
                        </a:rPr>
                        <a:t>73%</a:t>
                      </a:r>
                    </a:p>
                  </a:txBody>
                  <a:tcPr/>
                </a:tc>
                <a:tc>
                  <a:txBody>
                    <a:bodyPr/>
                    <a:lstStyle/>
                    <a:p>
                      <a:r>
                        <a:rPr lang="en-GB" dirty="0">
                          <a:latin typeface="Comic Sans MS" panose="030F0702030302020204" pitchFamily="66" charset="0"/>
                        </a:rPr>
                        <a:t>29%</a:t>
                      </a:r>
                    </a:p>
                  </a:txBody>
                  <a:tcPr/>
                </a:tc>
                <a:extLst>
                  <a:ext uri="{0D108BD9-81ED-4DB2-BD59-A6C34878D82A}">
                    <a16:rowId xmlns:a16="http://schemas.microsoft.com/office/drawing/2014/main" val="3659275840"/>
                  </a:ext>
                </a:extLst>
              </a:tr>
              <a:tr h="370840">
                <a:tc>
                  <a:txBody>
                    <a:bodyPr/>
                    <a:lstStyle/>
                    <a:p>
                      <a:r>
                        <a:rPr lang="en-GB" dirty="0">
                          <a:latin typeface="Comic Sans MS" panose="030F0702030302020204" pitchFamily="66" charset="0"/>
                        </a:rPr>
                        <a:t>Writing</a:t>
                      </a:r>
                    </a:p>
                    <a:p>
                      <a:r>
                        <a:rPr lang="en-GB" dirty="0">
                          <a:latin typeface="Comic Sans MS" panose="030F0702030302020204" pitchFamily="66" charset="0"/>
                        </a:rPr>
                        <a:t>GPS</a:t>
                      </a:r>
                    </a:p>
                  </a:txBody>
                  <a:tcPr/>
                </a:tc>
                <a:tc>
                  <a:txBody>
                    <a:bodyPr/>
                    <a:lstStyle/>
                    <a:p>
                      <a:r>
                        <a:rPr lang="en-GB" dirty="0">
                          <a:latin typeface="Comic Sans MS" panose="030F0702030302020204" pitchFamily="66" charset="0"/>
                        </a:rPr>
                        <a:t>95%</a:t>
                      </a:r>
                    </a:p>
                    <a:p>
                      <a:r>
                        <a:rPr lang="en-GB" dirty="0">
                          <a:latin typeface="Comic Sans MS" panose="030F0702030302020204" pitchFamily="66" charset="0"/>
                        </a:rPr>
                        <a:t>95%</a:t>
                      </a:r>
                    </a:p>
                  </a:txBody>
                  <a:tcPr/>
                </a:tc>
                <a:tc>
                  <a:txBody>
                    <a:bodyPr/>
                    <a:lstStyle/>
                    <a:p>
                      <a:r>
                        <a:rPr lang="en-GB" dirty="0">
                          <a:latin typeface="Comic Sans MS" panose="030F0702030302020204" pitchFamily="66" charset="0"/>
                        </a:rPr>
                        <a:t>45%</a:t>
                      </a:r>
                    </a:p>
                    <a:p>
                      <a:r>
                        <a:rPr lang="en-GB" dirty="0">
                          <a:latin typeface="Comic Sans MS" panose="030F0702030302020204" pitchFamily="66" charset="0"/>
                        </a:rPr>
                        <a:t>75%</a:t>
                      </a:r>
                    </a:p>
                  </a:txBody>
                  <a:tcPr/>
                </a:tc>
                <a:tc>
                  <a:txBody>
                    <a:bodyPr/>
                    <a:lstStyle/>
                    <a:p>
                      <a:r>
                        <a:rPr lang="en-GB" dirty="0">
                          <a:latin typeface="Comic Sans MS" panose="030F0702030302020204" pitchFamily="66" charset="0"/>
                        </a:rPr>
                        <a:t>71%</a:t>
                      </a:r>
                    </a:p>
                    <a:p>
                      <a:r>
                        <a:rPr lang="en-GB" dirty="0">
                          <a:latin typeface="Comic Sans MS" panose="030F0702030302020204" pitchFamily="66" charset="0"/>
                        </a:rPr>
                        <a:t>72%</a:t>
                      </a:r>
                    </a:p>
                  </a:txBody>
                  <a:tcPr/>
                </a:tc>
                <a:tc>
                  <a:txBody>
                    <a:bodyPr/>
                    <a:lstStyle/>
                    <a:p>
                      <a:r>
                        <a:rPr lang="en-GB" dirty="0">
                          <a:latin typeface="Comic Sans MS" panose="030F0702030302020204" pitchFamily="66" charset="0"/>
                        </a:rPr>
                        <a:t>13%</a:t>
                      </a:r>
                    </a:p>
                    <a:p>
                      <a:r>
                        <a:rPr lang="en-GB" dirty="0">
                          <a:latin typeface="Comic Sans MS" panose="030F0702030302020204" pitchFamily="66" charset="0"/>
                        </a:rPr>
                        <a:t>30%</a:t>
                      </a:r>
                    </a:p>
                  </a:txBody>
                  <a:tcPr/>
                </a:tc>
                <a:extLst>
                  <a:ext uri="{0D108BD9-81ED-4DB2-BD59-A6C34878D82A}">
                    <a16:rowId xmlns:a16="http://schemas.microsoft.com/office/drawing/2014/main" val="4059075439"/>
                  </a:ext>
                </a:extLst>
              </a:tr>
              <a:tr h="370840">
                <a:tc>
                  <a:txBody>
                    <a:bodyPr/>
                    <a:lstStyle/>
                    <a:p>
                      <a:r>
                        <a:rPr lang="en-GB" dirty="0">
                          <a:latin typeface="Comic Sans MS" panose="030F0702030302020204" pitchFamily="66" charset="0"/>
                        </a:rPr>
                        <a:t>Maths</a:t>
                      </a:r>
                    </a:p>
                  </a:txBody>
                  <a:tcPr/>
                </a:tc>
                <a:tc>
                  <a:txBody>
                    <a:bodyPr/>
                    <a:lstStyle/>
                    <a:p>
                      <a:r>
                        <a:rPr lang="en-GB" dirty="0">
                          <a:latin typeface="Comic Sans MS" panose="030F0702030302020204" pitchFamily="66" charset="0"/>
                        </a:rPr>
                        <a:t>98%</a:t>
                      </a:r>
                    </a:p>
                  </a:txBody>
                  <a:tcPr/>
                </a:tc>
                <a:tc>
                  <a:txBody>
                    <a:bodyPr/>
                    <a:lstStyle/>
                    <a:p>
                      <a:r>
                        <a:rPr lang="en-GB" dirty="0">
                          <a:latin typeface="Comic Sans MS" panose="030F0702030302020204" pitchFamily="66" charset="0"/>
                        </a:rPr>
                        <a:t>55%</a:t>
                      </a:r>
                    </a:p>
                  </a:txBody>
                  <a:tcPr/>
                </a:tc>
                <a:tc>
                  <a:txBody>
                    <a:bodyPr/>
                    <a:lstStyle/>
                    <a:p>
                      <a:r>
                        <a:rPr lang="en-GB" dirty="0">
                          <a:latin typeface="Comic Sans MS" panose="030F0702030302020204" pitchFamily="66" charset="0"/>
                        </a:rPr>
                        <a:t>73%</a:t>
                      </a:r>
                    </a:p>
                  </a:txBody>
                  <a:tcPr/>
                </a:tc>
                <a:tc>
                  <a:txBody>
                    <a:bodyPr/>
                    <a:lstStyle/>
                    <a:p>
                      <a:r>
                        <a:rPr lang="en-GB" dirty="0">
                          <a:latin typeface="Comic Sans MS" panose="030F0702030302020204" pitchFamily="66" charset="0"/>
                        </a:rPr>
                        <a:t>24%</a:t>
                      </a:r>
                    </a:p>
                  </a:txBody>
                  <a:tcPr/>
                </a:tc>
                <a:extLst>
                  <a:ext uri="{0D108BD9-81ED-4DB2-BD59-A6C34878D82A}">
                    <a16:rowId xmlns:a16="http://schemas.microsoft.com/office/drawing/2014/main" val="1324405043"/>
                  </a:ext>
                </a:extLst>
              </a:tr>
              <a:tr h="370840">
                <a:tc>
                  <a:txBody>
                    <a:bodyPr/>
                    <a:lstStyle/>
                    <a:p>
                      <a:r>
                        <a:rPr lang="en-GB" dirty="0">
                          <a:latin typeface="Comic Sans MS" panose="030F0702030302020204" pitchFamily="66" charset="0"/>
                        </a:rPr>
                        <a:t>Science</a:t>
                      </a:r>
                    </a:p>
                  </a:txBody>
                  <a:tcPr/>
                </a:tc>
                <a:tc>
                  <a:txBody>
                    <a:bodyPr/>
                    <a:lstStyle/>
                    <a:p>
                      <a:r>
                        <a:rPr lang="en-GB" dirty="0">
                          <a:latin typeface="Comic Sans MS" panose="030F0702030302020204" pitchFamily="66" charset="0"/>
                        </a:rPr>
                        <a:t>95%</a:t>
                      </a:r>
                    </a:p>
                  </a:txBody>
                  <a:tcPr/>
                </a:tc>
                <a:tc>
                  <a:txBody>
                    <a:bodyPr/>
                    <a:lstStyle/>
                    <a:p>
                      <a:r>
                        <a:rPr lang="en-GB" dirty="0">
                          <a:latin typeface="Comic Sans MS" panose="030F0702030302020204" pitchFamily="66" charset="0"/>
                        </a:rPr>
                        <a:t>48%</a:t>
                      </a:r>
                    </a:p>
                  </a:txBody>
                  <a:tcPr/>
                </a:tc>
                <a:tc>
                  <a:txBody>
                    <a:bodyPr/>
                    <a:lstStyle/>
                    <a:p>
                      <a:r>
                        <a:rPr lang="en-GB" dirty="0">
                          <a:latin typeface="Comic Sans MS" panose="030F0702030302020204" pitchFamily="66" charset="0"/>
                        </a:rPr>
                        <a:t>80%</a:t>
                      </a:r>
                    </a:p>
                  </a:txBody>
                  <a:tcPr/>
                </a:tc>
                <a:tc>
                  <a:txBody>
                    <a:bodyPr/>
                    <a:lstStyle/>
                    <a:p>
                      <a:r>
                        <a:rPr lang="en-GB" dirty="0">
                          <a:latin typeface="Comic Sans MS" panose="030F0702030302020204" pitchFamily="66" charset="0"/>
                        </a:rPr>
                        <a:t>-</a:t>
                      </a:r>
                    </a:p>
                  </a:txBody>
                  <a:tcPr/>
                </a:tc>
                <a:extLst>
                  <a:ext uri="{0D108BD9-81ED-4DB2-BD59-A6C34878D82A}">
                    <a16:rowId xmlns:a16="http://schemas.microsoft.com/office/drawing/2014/main" val="1437718277"/>
                  </a:ext>
                </a:extLst>
              </a:tr>
              <a:tr h="370840">
                <a:tc>
                  <a:txBody>
                    <a:bodyPr/>
                    <a:lstStyle/>
                    <a:p>
                      <a:r>
                        <a:rPr lang="en-GB" dirty="0">
                          <a:latin typeface="Comic Sans MS" panose="030F0702030302020204" pitchFamily="66" charset="0"/>
                        </a:rPr>
                        <a:t>Reading, Writing and Maths Combined</a:t>
                      </a:r>
                    </a:p>
                  </a:txBody>
                  <a:tcPr/>
                </a:tc>
                <a:tc>
                  <a:txBody>
                    <a:bodyPr/>
                    <a:lstStyle/>
                    <a:p>
                      <a:r>
                        <a:rPr lang="en-GB" dirty="0">
                          <a:latin typeface="Comic Sans MS" panose="030F0702030302020204" pitchFamily="66" charset="0"/>
                        </a:rPr>
                        <a:t>93%</a:t>
                      </a:r>
                    </a:p>
                  </a:txBody>
                  <a:tcPr/>
                </a:tc>
                <a:tc>
                  <a:txBody>
                    <a:bodyPr/>
                    <a:lstStyle/>
                    <a:p>
                      <a:r>
                        <a:rPr lang="en-GB" dirty="0">
                          <a:latin typeface="Comic Sans MS" panose="030F0702030302020204" pitchFamily="66" charset="0"/>
                        </a:rPr>
                        <a:t>33%</a:t>
                      </a:r>
                    </a:p>
                  </a:txBody>
                  <a:tcPr/>
                </a:tc>
                <a:tc>
                  <a:txBody>
                    <a:bodyPr/>
                    <a:lstStyle/>
                    <a:p>
                      <a:r>
                        <a:rPr lang="en-GB" dirty="0">
                          <a:latin typeface="Comic Sans MS" panose="030F0702030302020204" pitchFamily="66" charset="0"/>
                        </a:rPr>
                        <a:t>60%</a:t>
                      </a:r>
                    </a:p>
                  </a:txBody>
                  <a:tcPr/>
                </a:tc>
                <a:tc>
                  <a:txBody>
                    <a:bodyPr/>
                    <a:lstStyle/>
                    <a:p>
                      <a:r>
                        <a:rPr lang="en-GB" dirty="0">
                          <a:latin typeface="Comic Sans MS" panose="030F0702030302020204" pitchFamily="66" charset="0"/>
                        </a:rPr>
                        <a:t>8%</a:t>
                      </a:r>
                    </a:p>
                  </a:txBody>
                  <a:tcPr/>
                </a:tc>
                <a:extLst>
                  <a:ext uri="{0D108BD9-81ED-4DB2-BD59-A6C34878D82A}">
                    <a16:rowId xmlns:a16="http://schemas.microsoft.com/office/drawing/2014/main" val="1102324040"/>
                  </a:ext>
                </a:extLst>
              </a:tr>
            </a:tbl>
          </a:graphicData>
        </a:graphic>
      </p:graphicFrame>
      <p:pic>
        <p:nvPicPr>
          <p:cNvPr id="7" name="Picture 6" descr="P:\Primary Logo\PRIMARY caps Small.jpg">
            <a:extLst>
              <a:ext uri="{FF2B5EF4-FFF2-40B4-BE49-F238E27FC236}">
                <a16:creationId xmlns:a16="http://schemas.microsoft.com/office/drawing/2014/main" id="{BD6FB117-40BE-4144-9A59-73B3086131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9" name="Picture 8">
            <a:extLst>
              <a:ext uri="{FF2B5EF4-FFF2-40B4-BE49-F238E27FC236}">
                <a16:creationId xmlns:a16="http://schemas.microsoft.com/office/drawing/2014/main" id="{52A8914D-42FF-7647-A56D-CAD530D657E9}"/>
              </a:ext>
            </a:extLst>
          </p:cNvPr>
          <p:cNvPicPr>
            <a:picLocks noChangeAspect="1"/>
          </p:cNvPicPr>
          <p:nvPr/>
        </p:nvPicPr>
        <p:blipFill>
          <a:blip r:embed="rId3"/>
          <a:stretch>
            <a:fillRect/>
          </a:stretch>
        </p:blipFill>
        <p:spPr>
          <a:xfrm>
            <a:off x="10496430" y="191264"/>
            <a:ext cx="1085970" cy="1081143"/>
          </a:xfrm>
          <a:prstGeom prst="rect">
            <a:avLst/>
          </a:prstGeom>
        </p:spPr>
      </p:pic>
    </p:spTree>
    <p:extLst>
      <p:ext uri="{BB962C8B-B14F-4D97-AF65-F5344CB8AC3E}">
        <p14:creationId xmlns:p14="http://schemas.microsoft.com/office/powerpoint/2010/main" val="1473139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defRPr/>
            </a:pPr>
            <a:r>
              <a:rPr lang="en-GB" altLang="en-US" dirty="0">
                <a:solidFill>
                  <a:srgbClr val="FFFF00"/>
                </a:solidFill>
                <a:latin typeface="Comic Sans MS" panose="030F0702030302020204" pitchFamily="66" charset="0"/>
              </a:rPr>
              <a:t>Ashmole Primary Results</a:t>
            </a:r>
          </a:p>
        </p:txBody>
      </p:sp>
      <p:sp>
        <p:nvSpPr>
          <p:cNvPr id="142339" name="Rectangle 3"/>
          <p:cNvSpPr>
            <a:spLocks noGrp="1" noChangeArrowheads="1"/>
          </p:cNvSpPr>
          <p:nvPr>
            <p:ph type="body" idx="1"/>
          </p:nvPr>
        </p:nvSpPr>
        <p:spPr>
          <a:xfrm>
            <a:off x="436770" y="1600201"/>
            <a:ext cx="11318460" cy="4525963"/>
          </a:xfrm>
        </p:spPr>
        <p:txBody>
          <a:bodyPr/>
          <a:lstStyle/>
          <a:p>
            <a:pPr eaLnBrk="1" hangingPunct="1">
              <a:lnSpc>
                <a:spcPct val="90000"/>
              </a:lnSpc>
              <a:defRPr/>
            </a:pPr>
            <a:endParaRPr lang="en-GB" altLang="en-US" sz="2800" dirty="0">
              <a:latin typeface="Comic Sans MS" panose="030F0702030302020204" pitchFamily="66" charset="0"/>
            </a:endParaRPr>
          </a:p>
          <a:p>
            <a:pPr eaLnBrk="1" hangingPunct="1">
              <a:lnSpc>
                <a:spcPct val="90000"/>
              </a:lnSpc>
              <a:defRPr/>
            </a:pPr>
            <a:endParaRPr lang="en-US" altLang="en-US" sz="2400" dirty="0">
              <a:latin typeface="Comic Sans MS" panose="030F0702030302020204" pitchFamily="66" charset="0"/>
            </a:endParaRPr>
          </a:p>
          <a:p>
            <a:pPr eaLnBrk="1" hangingPunct="1">
              <a:lnSpc>
                <a:spcPct val="90000"/>
              </a:lnSpc>
              <a:defRPr/>
            </a:pPr>
            <a:endParaRPr lang="en-GB" altLang="en-US" sz="2400" dirty="0">
              <a:latin typeface="Comic Sans MS" panose="030F0702030302020204" pitchFamily="66" charset="0"/>
            </a:endParaRPr>
          </a:p>
        </p:txBody>
      </p:sp>
      <p:pic>
        <p:nvPicPr>
          <p:cNvPr id="7" name="Picture 6" descr="P:\Primary Logo\PRIMARY caps Small.jpg">
            <a:extLst>
              <a:ext uri="{FF2B5EF4-FFF2-40B4-BE49-F238E27FC236}">
                <a16:creationId xmlns:a16="http://schemas.microsoft.com/office/drawing/2014/main" id="{BD6FB117-40BE-4144-9A59-73B30861312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9" y="384048"/>
            <a:ext cx="720080" cy="695573"/>
          </a:xfrm>
          <a:prstGeom prst="rect">
            <a:avLst/>
          </a:prstGeom>
          <a:noFill/>
          <a:ln>
            <a:noFill/>
          </a:ln>
        </p:spPr>
      </p:pic>
      <p:pic>
        <p:nvPicPr>
          <p:cNvPr id="9" name="Picture 8">
            <a:extLst>
              <a:ext uri="{FF2B5EF4-FFF2-40B4-BE49-F238E27FC236}">
                <a16:creationId xmlns:a16="http://schemas.microsoft.com/office/drawing/2014/main" id="{52A8914D-42FF-7647-A56D-CAD530D657E9}"/>
              </a:ext>
            </a:extLst>
          </p:cNvPr>
          <p:cNvPicPr>
            <a:picLocks noChangeAspect="1"/>
          </p:cNvPicPr>
          <p:nvPr/>
        </p:nvPicPr>
        <p:blipFill>
          <a:blip r:embed="rId3"/>
          <a:stretch>
            <a:fillRect/>
          </a:stretch>
        </p:blipFill>
        <p:spPr>
          <a:xfrm>
            <a:off x="10496430" y="191264"/>
            <a:ext cx="1085970" cy="1081143"/>
          </a:xfrm>
          <a:prstGeom prst="rect">
            <a:avLst/>
          </a:prstGeom>
        </p:spPr>
      </p:pic>
      <p:sp>
        <p:nvSpPr>
          <p:cNvPr id="2" name="Rectangle 1">
            <a:extLst>
              <a:ext uri="{FF2B5EF4-FFF2-40B4-BE49-F238E27FC236}">
                <a16:creationId xmlns:a16="http://schemas.microsoft.com/office/drawing/2014/main" id="{7A0E9F1D-11F5-4608-8DD3-524974C7859B}"/>
              </a:ext>
            </a:extLst>
          </p:cNvPr>
          <p:cNvSpPr/>
          <p:nvPr/>
        </p:nvSpPr>
        <p:spPr>
          <a:xfrm>
            <a:off x="1055440" y="2132856"/>
            <a:ext cx="10009112" cy="4216539"/>
          </a:xfrm>
          <a:prstGeom prst="rect">
            <a:avLst/>
          </a:prstGeom>
        </p:spPr>
        <p:txBody>
          <a:bodyPr wrap="square">
            <a:spAutoFit/>
          </a:bodyPr>
          <a:lstStyle/>
          <a:p>
            <a:pPr marL="457200" lvl="0" indent="-457200">
              <a:spcBef>
                <a:spcPct val="20000"/>
              </a:spcBef>
              <a:buClr>
                <a:srgbClr val="009999"/>
              </a:buClr>
              <a:buSzPct val="60000"/>
              <a:buFont typeface="Arial" panose="020B0604020202020204" pitchFamily="34" charset="0"/>
              <a:buChar char="•"/>
              <a:defRPr/>
            </a:pPr>
            <a:r>
              <a:rPr lang="en-GB" altLang="en-US" sz="2000" dirty="0">
                <a:solidFill>
                  <a:srgbClr val="000000"/>
                </a:solidFill>
                <a:effectLst>
                  <a:outerShdw blurRad="38100" dist="38100" dir="2700000" algn="tl">
                    <a:srgbClr val="FFFFFF"/>
                  </a:outerShdw>
                </a:effectLst>
                <a:latin typeface="Comic Sans MS" panose="030F0702030302020204" pitchFamily="66" charset="0"/>
              </a:rPr>
              <a:t>We should all be very proud of our school results over all the years we have been here at Ashmole.</a:t>
            </a:r>
          </a:p>
          <a:p>
            <a:pPr marL="457200" lvl="0" indent="-457200">
              <a:spcBef>
                <a:spcPct val="20000"/>
              </a:spcBef>
              <a:buClr>
                <a:srgbClr val="009999"/>
              </a:buClr>
              <a:buSzPct val="60000"/>
              <a:buFont typeface="Arial" panose="020B0604020202020204" pitchFamily="34" charset="0"/>
              <a:buChar char="•"/>
              <a:defRPr/>
            </a:pPr>
            <a:r>
              <a:rPr lang="en-GB" altLang="en-US" sz="2000" dirty="0">
                <a:solidFill>
                  <a:srgbClr val="000000"/>
                </a:solidFill>
                <a:effectLst>
                  <a:outerShdw blurRad="38100" dist="38100" dir="2700000" algn="tl">
                    <a:srgbClr val="FFFFFF"/>
                  </a:outerShdw>
                </a:effectLst>
                <a:latin typeface="Comic Sans MS" panose="030F0702030302020204" pitchFamily="66" charset="0"/>
              </a:rPr>
              <a:t>In the ‘School Guide’ - Ashmole Primary School came 192nd in the whole country out of all the 16,784 primary schools. This is a ranking within the Top 1.1% in the whole country! This includes all state and private schools. In 2023, 90% of our Year 6 children met the expected standard in Reading, Writing and Maths. In 2023, 23% of our pupils achieved greater depth in all these areas.</a:t>
            </a:r>
          </a:p>
          <a:p>
            <a:pPr marL="457200" lvl="0" indent="-457200">
              <a:spcBef>
                <a:spcPct val="20000"/>
              </a:spcBef>
              <a:buClr>
                <a:srgbClr val="009999"/>
              </a:buClr>
              <a:buSzPct val="60000"/>
              <a:buFont typeface="Arial" panose="020B0604020202020204" pitchFamily="34" charset="0"/>
              <a:buChar char="•"/>
              <a:defRPr/>
            </a:pPr>
            <a:r>
              <a:rPr lang="en-GB" altLang="en-US" sz="2000" dirty="0">
                <a:solidFill>
                  <a:srgbClr val="000000"/>
                </a:solidFill>
                <a:effectLst>
                  <a:outerShdw blurRad="38100" dist="38100" dir="2700000" algn="tl">
                    <a:srgbClr val="FFFFFF"/>
                  </a:outerShdw>
                </a:effectLst>
                <a:latin typeface="Comic Sans MS" panose="030F0702030302020204" pitchFamily="66" charset="0"/>
              </a:rPr>
              <a:t>In the ‘Telegraph’ Ashmole Primary School came 236th in the whole country out of 15,726 state primary schools. The children in Year 6 (2023) achieved an overall score of 110.3 average score points in Year 6 for Reading, Writing and Maths. 90% of the children met the standard. This is a ranking within the Top 1.5% in the whole country!</a:t>
            </a:r>
          </a:p>
        </p:txBody>
      </p:sp>
      <p:pic>
        <p:nvPicPr>
          <p:cNvPr id="8" name="Picture 7">
            <a:extLst>
              <a:ext uri="{FF2B5EF4-FFF2-40B4-BE49-F238E27FC236}">
                <a16:creationId xmlns:a16="http://schemas.microsoft.com/office/drawing/2014/main" id="{EE7AA286-3A4C-448B-BE41-83209DD4FDB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878" y="5685943"/>
            <a:ext cx="1332503" cy="880442"/>
          </a:xfrm>
          <a:prstGeom prst="rect">
            <a:avLst/>
          </a:prstGeom>
          <a:noFill/>
        </p:spPr>
      </p:pic>
      <p:pic>
        <p:nvPicPr>
          <p:cNvPr id="10" name="Picture 9">
            <a:extLst>
              <a:ext uri="{FF2B5EF4-FFF2-40B4-BE49-F238E27FC236}">
                <a16:creationId xmlns:a16="http://schemas.microsoft.com/office/drawing/2014/main" id="{030F6A58-668A-4CA7-A842-C28F4B446B9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01752" y="6019385"/>
            <a:ext cx="1525600" cy="722712"/>
          </a:xfrm>
          <a:prstGeom prst="rect">
            <a:avLst/>
          </a:prstGeom>
          <a:noFill/>
        </p:spPr>
      </p:pic>
    </p:spTree>
    <p:extLst>
      <p:ext uri="{BB962C8B-B14F-4D97-AF65-F5344CB8AC3E}">
        <p14:creationId xmlns:p14="http://schemas.microsoft.com/office/powerpoint/2010/main" val="1112564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19336" y="404664"/>
            <a:ext cx="11332840" cy="1143000"/>
          </a:xfrm>
        </p:spPr>
        <p:txBody>
          <a:bodyPr/>
          <a:lstStyle/>
          <a:p>
            <a:pPr eaLnBrk="1" hangingPunct="1">
              <a:defRPr/>
            </a:pPr>
            <a:r>
              <a:rPr lang="en-GB" altLang="en-US" dirty="0">
                <a:solidFill>
                  <a:srgbClr val="FFFF00"/>
                </a:solidFill>
                <a:latin typeface="Comic Sans MS" panose="030F0702030302020204" pitchFamily="66" charset="0"/>
              </a:rPr>
              <a:t>Pupil responsibilities and monitors</a:t>
            </a:r>
          </a:p>
        </p:txBody>
      </p:sp>
      <p:sp>
        <p:nvSpPr>
          <p:cNvPr id="142339" name="Rectangle 3"/>
          <p:cNvSpPr>
            <a:spLocks noGrp="1" noChangeArrowheads="1"/>
          </p:cNvSpPr>
          <p:nvPr>
            <p:ph type="body" idx="1"/>
          </p:nvPr>
        </p:nvSpPr>
        <p:spPr>
          <a:xfrm>
            <a:off x="2629272" y="1628800"/>
            <a:ext cx="9299376" cy="4525963"/>
          </a:xfrm>
        </p:spPr>
        <p:txBody>
          <a:bodyPr/>
          <a:lstStyle/>
          <a:p>
            <a:pPr eaLnBrk="1" hangingPunct="1">
              <a:lnSpc>
                <a:spcPct val="90000"/>
              </a:lnSpc>
              <a:defRPr/>
            </a:pPr>
            <a:r>
              <a:rPr lang="en-GB" altLang="en-US" sz="2200" dirty="0">
                <a:latin typeface="Comic Sans MS" panose="030F0702030302020204" pitchFamily="66" charset="0"/>
              </a:rPr>
              <a:t>School Council </a:t>
            </a:r>
          </a:p>
          <a:p>
            <a:pPr marL="0" indent="0" eaLnBrk="1" hangingPunct="1">
              <a:lnSpc>
                <a:spcPct val="90000"/>
              </a:lnSpc>
              <a:buNone/>
              <a:defRPr/>
            </a:pPr>
            <a:endParaRPr lang="en-GB" altLang="en-US" sz="2200" dirty="0">
              <a:latin typeface="Comic Sans MS" panose="030F0702030302020204" pitchFamily="66" charset="0"/>
            </a:endParaRPr>
          </a:p>
          <a:p>
            <a:pPr eaLnBrk="1" hangingPunct="1">
              <a:lnSpc>
                <a:spcPct val="90000"/>
              </a:lnSpc>
              <a:defRPr/>
            </a:pPr>
            <a:r>
              <a:rPr lang="en-GB" altLang="en-US" sz="2200" dirty="0">
                <a:latin typeface="Comic Sans MS" panose="030F0702030302020204" pitchFamily="66" charset="0"/>
              </a:rPr>
              <a:t>Eco Warriors</a:t>
            </a:r>
          </a:p>
          <a:p>
            <a:pPr eaLnBrk="1" hangingPunct="1">
              <a:lnSpc>
                <a:spcPct val="90000"/>
              </a:lnSpc>
              <a:defRPr/>
            </a:pPr>
            <a:endParaRPr lang="en-GB" altLang="en-US" sz="2200" dirty="0">
              <a:latin typeface="Comic Sans MS" panose="030F0702030302020204" pitchFamily="66" charset="0"/>
            </a:endParaRPr>
          </a:p>
          <a:p>
            <a:pPr eaLnBrk="1" hangingPunct="1">
              <a:lnSpc>
                <a:spcPct val="90000"/>
              </a:lnSpc>
              <a:defRPr/>
            </a:pPr>
            <a:r>
              <a:rPr lang="en-GB" altLang="en-US" sz="2200" dirty="0">
                <a:latin typeface="Comic Sans MS" panose="030F0702030302020204" pitchFamily="66" charset="0"/>
              </a:rPr>
              <a:t>Healthy Eating</a:t>
            </a:r>
          </a:p>
          <a:p>
            <a:pPr marL="0" indent="0" eaLnBrk="1" hangingPunct="1">
              <a:lnSpc>
                <a:spcPct val="90000"/>
              </a:lnSpc>
              <a:buNone/>
              <a:defRPr/>
            </a:pPr>
            <a:endParaRPr lang="en-GB" altLang="en-US" sz="2200" dirty="0">
              <a:latin typeface="Comic Sans MS" panose="030F0702030302020204" pitchFamily="66" charset="0"/>
            </a:endParaRPr>
          </a:p>
          <a:p>
            <a:pPr eaLnBrk="1" hangingPunct="1">
              <a:lnSpc>
                <a:spcPct val="90000"/>
              </a:lnSpc>
              <a:defRPr/>
            </a:pPr>
            <a:r>
              <a:rPr lang="en-GB" altLang="en-US" sz="2200" dirty="0">
                <a:latin typeface="Comic Sans MS" panose="030F0702030302020204" pitchFamily="66" charset="0"/>
              </a:rPr>
              <a:t>Playground Buddies</a:t>
            </a:r>
          </a:p>
          <a:p>
            <a:pPr eaLnBrk="1" hangingPunct="1">
              <a:lnSpc>
                <a:spcPct val="90000"/>
              </a:lnSpc>
              <a:defRPr/>
            </a:pPr>
            <a:endParaRPr lang="en-GB" altLang="en-US" sz="2200" dirty="0">
              <a:latin typeface="Comic Sans MS" panose="030F0702030302020204" pitchFamily="66" charset="0"/>
            </a:endParaRPr>
          </a:p>
          <a:p>
            <a:pPr eaLnBrk="1" hangingPunct="1">
              <a:lnSpc>
                <a:spcPct val="90000"/>
              </a:lnSpc>
              <a:defRPr/>
            </a:pPr>
            <a:r>
              <a:rPr lang="en-GB" altLang="en-US" sz="2200" dirty="0">
                <a:latin typeface="Comic Sans MS" panose="030F0702030302020204" pitchFamily="66" charset="0"/>
              </a:rPr>
              <a:t>Online Safety Buddies</a:t>
            </a:r>
          </a:p>
          <a:p>
            <a:pPr marL="0" indent="0" eaLnBrk="1" hangingPunct="1">
              <a:lnSpc>
                <a:spcPct val="90000"/>
              </a:lnSpc>
              <a:buNone/>
              <a:defRPr/>
            </a:pPr>
            <a:endParaRPr lang="en-GB" altLang="en-US" sz="2200" dirty="0">
              <a:latin typeface="Comic Sans MS" panose="030F0702030302020204" pitchFamily="66" charset="0"/>
            </a:endParaRPr>
          </a:p>
          <a:p>
            <a:pPr eaLnBrk="1" hangingPunct="1">
              <a:lnSpc>
                <a:spcPct val="90000"/>
              </a:lnSpc>
              <a:defRPr/>
            </a:pPr>
            <a:r>
              <a:rPr lang="en-GB" altLang="en-US" sz="2200" dirty="0">
                <a:latin typeface="Comic Sans MS" panose="030F0702030302020204" pitchFamily="66" charset="0"/>
              </a:rPr>
              <a:t>Monitors in class</a:t>
            </a:r>
          </a:p>
          <a:p>
            <a:pPr eaLnBrk="1" hangingPunct="1">
              <a:lnSpc>
                <a:spcPct val="90000"/>
              </a:lnSpc>
              <a:defRPr/>
            </a:pPr>
            <a:endParaRPr lang="en-GB" altLang="en-US" sz="2200" dirty="0">
              <a:latin typeface="Comic Sans MS" panose="030F0702030302020204" pitchFamily="66" charset="0"/>
            </a:endParaRPr>
          </a:p>
          <a:p>
            <a:pPr eaLnBrk="1" hangingPunct="1">
              <a:lnSpc>
                <a:spcPct val="90000"/>
              </a:lnSpc>
              <a:defRPr/>
            </a:pPr>
            <a:r>
              <a:rPr lang="en-GB" altLang="en-US" sz="2200" dirty="0">
                <a:latin typeface="Comic Sans MS" panose="030F0702030302020204" pitchFamily="66" charset="0"/>
              </a:rPr>
              <a:t>Library</a:t>
            </a:r>
          </a:p>
          <a:p>
            <a:pPr eaLnBrk="1" hangingPunct="1">
              <a:lnSpc>
                <a:spcPct val="90000"/>
              </a:lnSpc>
              <a:defRPr/>
            </a:pPr>
            <a:endParaRPr lang="en-GB" altLang="en-US" sz="2800" dirty="0">
              <a:latin typeface="Comic Sans MS" panose="030F0702030302020204" pitchFamily="66" charset="0"/>
            </a:endParaRPr>
          </a:p>
          <a:p>
            <a:pPr eaLnBrk="1" hangingPunct="1">
              <a:lnSpc>
                <a:spcPct val="90000"/>
              </a:lnSpc>
              <a:defRPr/>
            </a:pPr>
            <a:endParaRPr lang="en-GB" altLang="en-US" sz="2800" dirty="0">
              <a:latin typeface="Comic Sans MS" panose="030F0702030302020204" pitchFamily="66" charset="0"/>
            </a:endParaRPr>
          </a:p>
          <a:p>
            <a:pPr eaLnBrk="1" hangingPunct="1">
              <a:lnSpc>
                <a:spcPct val="90000"/>
              </a:lnSpc>
              <a:defRPr/>
            </a:pPr>
            <a:endParaRPr lang="en-GB" altLang="en-US" sz="2800" dirty="0">
              <a:latin typeface="Comic Sans MS" panose="030F0702030302020204" pitchFamily="66" charset="0"/>
            </a:endParaRPr>
          </a:p>
          <a:p>
            <a:pPr marL="0" indent="0" algn="just">
              <a:lnSpc>
                <a:spcPct val="80000"/>
              </a:lnSpc>
              <a:buNone/>
              <a:defRPr/>
            </a:pPr>
            <a:endParaRPr lang="en-GB" altLang="en-US" sz="2400" dirty="0">
              <a:latin typeface="Comic Sans MS" panose="030F0702030302020204" pitchFamily="66" charset="0"/>
            </a:endParaRPr>
          </a:p>
          <a:p>
            <a:pPr marL="0" indent="0" algn="just">
              <a:lnSpc>
                <a:spcPct val="80000"/>
              </a:lnSpc>
              <a:buNone/>
              <a:defRPr/>
            </a:pPr>
            <a:endParaRPr lang="en-GB" altLang="en-US" sz="2400" dirty="0">
              <a:latin typeface="Comic Sans MS" panose="030F0702030302020204" pitchFamily="66" charset="0"/>
            </a:endParaRPr>
          </a:p>
          <a:p>
            <a:pPr marL="0" indent="0" algn="just">
              <a:lnSpc>
                <a:spcPct val="80000"/>
              </a:lnSpc>
              <a:buNone/>
              <a:defRPr/>
            </a:pPr>
            <a:endParaRPr lang="en-GB" altLang="en-US" sz="2400" dirty="0">
              <a:latin typeface="Comic Sans MS" panose="030F0702030302020204" pitchFamily="66" charset="0"/>
            </a:endParaRPr>
          </a:p>
          <a:p>
            <a:pPr eaLnBrk="1" hangingPunct="1">
              <a:lnSpc>
                <a:spcPct val="90000"/>
              </a:lnSpc>
              <a:defRPr/>
            </a:pPr>
            <a:endParaRPr lang="en-US" altLang="en-US" sz="2400" dirty="0">
              <a:latin typeface="Comic Sans MS" panose="030F0702030302020204" pitchFamily="66" charset="0"/>
            </a:endParaRPr>
          </a:p>
          <a:p>
            <a:pPr eaLnBrk="1" hangingPunct="1">
              <a:lnSpc>
                <a:spcPct val="90000"/>
              </a:lnSpc>
              <a:defRPr/>
            </a:pPr>
            <a:endParaRPr lang="en-GB" altLang="en-US" sz="2400" dirty="0">
              <a:latin typeface="Comic Sans MS" panose="030F0702030302020204" pitchFamily="66" charset="0"/>
            </a:endParaRPr>
          </a:p>
        </p:txBody>
      </p:sp>
      <p:pic>
        <p:nvPicPr>
          <p:cNvPr id="6" name="Picture 5" descr="P:\Primary Logo\PRIMARY caps Small.jpg">
            <a:extLst>
              <a:ext uri="{FF2B5EF4-FFF2-40B4-BE49-F238E27FC236}">
                <a16:creationId xmlns:a16="http://schemas.microsoft.com/office/drawing/2014/main" id="{C0B8BF0D-C2E3-7447-8BF5-65FADDF9CF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2226" y="4598854"/>
            <a:ext cx="1554774" cy="1631677"/>
          </a:xfrm>
          <a:prstGeom prst="rect">
            <a:avLst/>
          </a:prstGeom>
          <a:noFill/>
          <a:ln>
            <a:noFill/>
          </a:ln>
        </p:spPr>
      </p:pic>
      <p:pic>
        <p:nvPicPr>
          <p:cNvPr id="7" name="Picture 6">
            <a:extLst>
              <a:ext uri="{FF2B5EF4-FFF2-40B4-BE49-F238E27FC236}">
                <a16:creationId xmlns:a16="http://schemas.microsoft.com/office/drawing/2014/main" id="{295E32E7-832F-5C4B-AF43-68B5D7A885EC}"/>
              </a:ext>
            </a:extLst>
          </p:cNvPr>
          <p:cNvPicPr>
            <a:picLocks noChangeAspect="1"/>
          </p:cNvPicPr>
          <p:nvPr/>
        </p:nvPicPr>
        <p:blipFill>
          <a:blip r:embed="rId3"/>
          <a:stretch>
            <a:fillRect/>
          </a:stretch>
        </p:blipFill>
        <p:spPr>
          <a:xfrm>
            <a:off x="10496430" y="191264"/>
            <a:ext cx="1085970" cy="1081143"/>
          </a:xfrm>
          <a:prstGeom prst="rect">
            <a:avLst/>
          </a:prstGeom>
        </p:spPr>
      </p:pic>
      <p:pic>
        <p:nvPicPr>
          <p:cNvPr id="9" name="Picture 8">
            <a:extLst>
              <a:ext uri="{FF2B5EF4-FFF2-40B4-BE49-F238E27FC236}">
                <a16:creationId xmlns:a16="http://schemas.microsoft.com/office/drawing/2014/main" id="{0A2C1D79-A644-4011-A7F3-B3ABBCA780B8}"/>
              </a:ext>
            </a:extLst>
          </p:cNvPr>
          <p:cNvPicPr>
            <a:picLocks noChangeAspect="1"/>
          </p:cNvPicPr>
          <p:nvPr/>
        </p:nvPicPr>
        <p:blipFill>
          <a:blip r:embed="rId4"/>
          <a:stretch>
            <a:fillRect/>
          </a:stretch>
        </p:blipFill>
        <p:spPr>
          <a:xfrm>
            <a:off x="263352" y="2313079"/>
            <a:ext cx="1184176" cy="1511965"/>
          </a:xfrm>
          <a:prstGeom prst="rect">
            <a:avLst/>
          </a:prstGeom>
        </p:spPr>
      </p:pic>
      <p:pic>
        <p:nvPicPr>
          <p:cNvPr id="8" name="Picture 7">
            <a:extLst>
              <a:ext uri="{FF2B5EF4-FFF2-40B4-BE49-F238E27FC236}">
                <a16:creationId xmlns:a16="http://schemas.microsoft.com/office/drawing/2014/main" id="{E4953D0B-E18B-4066-847E-C8D5C03EF8D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95400" y="5414692"/>
            <a:ext cx="1283717" cy="878013"/>
          </a:xfrm>
          <a:prstGeom prst="rect">
            <a:avLst/>
          </a:prstGeom>
          <a:noFill/>
        </p:spPr>
      </p:pic>
      <p:pic>
        <p:nvPicPr>
          <p:cNvPr id="10" name="Picture 9">
            <a:extLst>
              <a:ext uri="{FF2B5EF4-FFF2-40B4-BE49-F238E27FC236}">
                <a16:creationId xmlns:a16="http://schemas.microsoft.com/office/drawing/2014/main" id="{D0C644B0-7384-4AB1-9797-AEA7ED8F4C6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22548" y="2653365"/>
            <a:ext cx="1919355" cy="878013"/>
          </a:xfrm>
          <a:prstGeom prst="rect">
            <a:avLst/>
          </a:prstGeom>
          <a:noFill/>
        </p:spPr>
      </p:pic>
    </p:spTree>
    <p:extLst>
      <p:ext uri="{BB962C8B-B14F-4D97-AF65-F5344CB8AC3E}">
        <p14:creationId xmlns:p14="http://schemas.microsoft.com/office/powerpoint/2010/main" val="380913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2190765" y="2227883"/>
            <a:ext cx="7102106" cy="326168"/>
          </a:xfrm>
        </p:spPr>
        <p:txBody>
          <a:bodyPr/>
          <a:lstStyle/>
          <a:p>
            <a:pPr eaLnBrk="1" hangingPunct="1">
              <a:lnSpc>
                <a:spcPct val="80000"/>
              </a:lnSpc>
              <a:defRPr/>
            </a:pPr>
            <a:endParaRPr lang="en-GB" altLang="en-US" sz="1600" dirty="0">
              <a:latin typeface="Comic Sans MS" panose="030F0702030302020204" pitchFamily="66" charset="0"/>
            </a:endParaRPr>
          </a:p>
          <a:p>
            <a:pPr algn="l">
              <a:lnSpc>
                <a:spcPct val="80000"/>
              </a:lnSpc>
              <a:defRPr/>
            </a:pPr>
            <a:r>
              <a:rPr lang="en-GB" altLang="en-US" dirty="0">
                <a:latin typeface="Comic Sans MS" panose="030F0702030302020204" pitchFamily="66" charset="0"/>
              </a:rPr>
              <a:t>◼ Leaders and teachers should ensure that all pupils routinely have opportunities to extend their writing skills across the curriculum.</a:t>
            </a:r>
          </a:p>
          <a:p>
            <a:pPr algn="l">
              <a:lnSpc>
                <a:spcPct val="80000"/>
              </a:lnSpc>
              <a:defRPr/>
            </a:pPr>
            <a:endParaRPr lang="en-GB" dirty="0">
              <a:latin typeface="Comic Sans MS" panose="030F0702030302020204" pitchFamily="66" charset="0"/>
            </a:endParaRPr>
          </a:p>
          <a:p>
            <a:pPr algn="l">
              <a:lnSpc>
                <a:spcPct val="80000"/>
              </a:lnSpc>
              <a:defRPr/>
            </a:pPr>
            <a:r>
              <a:rPr lang="en-GB" sz="2400" i="1" dirty="0">
                <a:latin typeface="Comic Sans MS" panose="030F0702030302020204" pitchFamily="66" charset="0"/>
              </a:rPr>
              <a:t>(To always continue to build on this in all year groups throughout the year.)</a:t>
            </a:r>
          </a:p>
          <a:p>
            <a:pPr algn="l">
              <a:lnSpc>
                <a:spcPct val="80000"/>
              </a:lnSpc>
              <a:defRPr/>
            </a:pPr>
            <a:endParaRPr lang="en-GB" sz="1600"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4624"/>
            <a:ext cx="2835424" cy="928846"/>
          </a:xfrm>
          <a:prstGeom prst="rect">
            <a:avLst/>
          </a:prstGeom>
        </p:spPr>
      </p:pic>
      <p:pic>
        <p:nvPicPr>
          <p:cNvPr id="8" name="Picture 7" descr="P:\Primary Logo\PRIMARY caps Small.jpg">
            <a:extLst>
              <a:ext uri="{FF2B5EF4-FFF2-40B4-BE49-F238E27FC236}">
                <a16:creationId xmlns:a16="http://schemas.microsoft.com/office/drawing/2014/main" id="{E6279371-8DEC-D749-86C4-BF9251A5C2B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9" name="Picture 8">
            <a:extLst>
              <a:ext uri="{FF2B5EF4-FFF2-40B4-BE49-F238E27FC236}">
                <a16:creationId xmlns:a16="http://schemas.microsoft.com/office/drawing/2014/main" id="{755FEC24-1AEE-AC45-8A73-9B8D6CB094DB}"/>
              </a:ext>
            </a:extLst>
          </p:cNvPr>
          <p:cNvPicPr>
            <a:picLocks noChangeAspect="1"/>
          </p:cNvPicPr>
          <p:nvPr/>
        </p:nvPicPr>
        <p:blipFill>
          <a:blip r:embed="rId4"/>
          <a:stretch>
            <a:fillRect/>
          </a:stretch>
        </p:blipFill>
        <p:spPr>
          <a:xfrm>
            <a:off x="10496430" y="191264"/>
            <a:ext cx="1085970" cy="1081143"/>
          </a:xfrm>
          <a:prstGeom prst="rect">
            <a:avLst/>
          </a:prstGeom>
        </p:spPr>
      </p:pic>
    </p:spTree>
    <p:extLst>
      <p:ext uri="{BB962C8B-B14F-4D97-AF65-F5344CB8AC3E}">
        <p14:creationId xmlns:p14="http://schemas.microsoft.com/office/powerpoint/2010/main" val="1625048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u="sng" dirty="0">
                <a:latin typeface="Comic Sans MS" panose="030F0702030302020204" pitchFamily="66" charset="0"/>
              </a:rPr>
              <a:t>Recent Reviews: </a:t>
            </a:r>
            <a:endParaRPr lang="en-US" altLang="en-US" u="sng" dirty="0">
              <a:latin typeface="Comic Sans MS" panose="030F0702030302020204" pitchFamily="66" charset="0"/>
            </a:endParaRPr>
          </a:p>
        </p:txBody>
      </p:sp>
      <p:sp>
        <p:nvSpPr>
          <p:cNvPr id="21509" name="Rectangle 5"/>
          <p:cNvSpPr>
            <a:spLocks noGrp="1" noChangeArrowheads="1"/>
          </p:cNvSpPr>
          <p:nvPr>
            <p:ph type="subTitle" idx="1"/>
          </p:nvPr>
        </p:nvSpPr>
        <p:spPr>
          <a:xfrm>
            <a:off x="983432" y="2227883"/>
            <a:ext cx="9433048" cy="326168"/>
          </a:xfrm>
        </p:spPr>
        <p:txBody>
          <a:bodyPr/>
          <a:lstStyle/>
          <a:p>
            <a:pPr eaLnBrk="1" hangingPunct="1">
              <a:lnSpc>
                <a:spcPct val="80000"/>
              </a:lnSpc>
              <a:defRPr/>
            </a:pPr>
            <a:endParaRPr lang="en-GB" altLang="en-US" sz="1600" dirty="0">
              <a:latin typeface="Comic Sans MS" panose="030F0702030302020204" pitchFamily="66" charset="0"/>
            </a:endParaRPr>
          </a:p>
          <a:p>
            <a:pPr algn="l">
              <a:lnSpc>
                <a:spcPct val="80000"/>
              </a:lnSpc>
              <a:defRPr/>
            </a:pPr>
            <a:r>
              <a:rPr lang="en-GB" altLang="en-US" dirty="0">
                <a:latin typeface="Comic Sans MS" panose="030F0702030302020204" pitchFamily="66" charset="0"/>
              </a:rPr>
              <a:t>◼ Continue to promote reading across the school.</a:t>
            </a:r>
          </a:p>
          <a:p>
            <a:pPr algn="l">
              <a:lnSpc>
                <a:spcPct val="80000"/>
              </a:lnSpc>
              <a:defRPr/>
            </a:pPr>
            <a:r>
              <a:rPr lang="en-GB" altLang="en-US" dirty="0">
                <a:latin typeface="Comic Sans MS" panose="030F0702030302020204" pitchFamily="66" charset="0"/>
              </a:rPr>
              <a:t>◼ Build on Science Vocabulary.</a:t>
            </a:r>
          </a:p>
          <a:p>
            <a:pPr algn="l">
              <a:lnSpc>
                <a:spcPct val="80000"/>
              </a:lnSpc>
              <a:defRPr/>
            </a:pPr>
            <a:r>
              <a:rPr lang="en-GB" altLang="en-US" dirty="0">
                <a:latin typeface="Comic Sans MS" panose="030F0702030302020204" pitchFamily="66" charset="0"/>
              </a:rPr>
              <a:t>◼ Continue to build pupil awareness of Chronology (Humanities).</a:t>
            </a:r>
          </a:p>
          <a:p>
            <a:pPr algn="l">
              <a:lnSpc>
                <a:spcPct val="80000"/>
              </a:lnSpc>
              <a:defRPr/>
            </a:pPr>
            <a:r>
              <a:rPr lang="en-GB" altLang="en-US" dirty="0">
                <a:latin typeface="Comic Sans MS" panose="030F0702030302020204" pitchFamily="66" charset="0"/>
              </a:rPr>
              <a:t>◼ Continue to build on Open Ended Questions in Maths.</a:t>
            </a:r>
          </a:p>
          <a:p>
            <a:pPr algn="l">
              <a:lnSpc>
                <a:spcPct val="80000"/>
              </a:lnSpc>
              <a:defRPr/>
            </a:pPr>
            <a:endParaRPr lang="en-GB" altLang="en-US" dirty="0">
              <a:latin typeface="Comic Sans MS" panose="030F0702030302020204" pitchFamily="66" charset="0"/>
            </a:endParaRPr>
          </a:p>
          <a:p>
            <a:pPr algn="l">
              <a:lnSpc>
                <a:spcPct val="80000"/>
              </a:lnSpc>
              <a:defRPr/>
            </a:pPr>
            <a:endParaRPr lang="en-GB" altLang="en-US"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4624"/>
            <a:ext cx="2835424" cy="928846"/>
          </a:xfrm>
          <a:prstGeom prst="rect">
            <a:avLst/>
          </a:prstGeom>
        </p:spPr>
      </p:pic>
      <p:pic>
        <p:nvPicPr>
          <p:cNvPr id="8" name="Picture 7" descr="P:\Primary Logo\PRIMARY caps Small.jpg">
            <a:extLst>
              <a:ext uri="{FF2B5EF4-FFF2-40B4-BE49-F238E27FC236}">
                <a16:creationId xmlns:a16="http://schemas.microsoft.com/office/drawing/2014/main" id="{E6279371-8DEC-D749-86C4-BF9251A5C2B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6430" y="5157192"/>
            <a:ext cx="1258800" cy="1415653"/>
          </a:xfrm>
          <a:prstGeom prst="rect">
            <a:avLst/>
          </a:prstGeom>
          <a:noFill/>
          <a:ln>
            <a:noFill/>
          </a:ln>
        </p:spPr>
      </p:pic>
      <p:pic>
        <p:nvPicPr>
          <p:cNvPr id="9" name="Picture 8">
            <a:extLst>
              <a:ext uri="{FF2B5EF4-FFF2-40B4-BE49-F238E27FC236}">
                <a16:creationId xmlns:a16="http://schemas.microsoft.com/office/drawing/2014/main" id="{755FEC24-1AEE-AC45-8A73-9B8D6CB094DB}"/>
              </a:ext>
            </a:extLst>
          </p:cNvPr>
          <p:cNvPicPr>
            <a:picLocks noChangeAspect="1"/>
          </p:cNvPicPr>
          <p:nvPr/>
        </p:nvPicPr>
        <p:blipFill>
          <a:blip r:embed="rId4"/>
          <a:stretch>
            <a:fillRect/>
          </a:stretch>
        </p:blipFill>
        <p:spPr>
          <a:xfrm>
            <a:off x="10496430" y="191264"/>
            <a:ext cx="1085970" cy="1081143"/>
          </a:xfrm>
          <a:prstGeom prst="rect">
            <a:avLst/>
          </a:prstGeom>
        </p:spPr>
      </p:pic>
    </p:spTree>
    <p:extLst>
      <p:ext uri="{BB962C8B-B14F-4D97-AF65-F5344CB8AC3E}">
        <p14:creationId xmlns:p14="http://schemas.microsoft.com/office/powerpoint/2010/main" val="2445281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DAB98-8FD0-4603-8860-DB048EB67B38}"/>
              </a:ext>
            </a:extLst>
          </p:cNvPr>
          <p:cNvSpPr/>
          <p:nvPr/>
        </p:nvSpPr>
        <p:spPr>
          <a:xfrm>
            <a:off x="1383689" y="210432"/>
            <a:ext cx="9715500" cy="2308324"/>
          </a:xfrm>
          <a:prstGeom prst="rect">
            <a:avLst/>
          </a:prstGeom>
        </p:spPr>
        <p:txBody>
          <a:bodyPr wrap="square">
            <a:spAutoFit/>
          </a:bodyPr>
          <a:lstStyle/>
          <a:p>
            <a:endParaRPr lang="en-GB" dirty="0"/>
          </a:p>
          <a:p>
            <a:endParaRPr lang="en-GB" dirty="0"/>
          </a:p>
          <a:p>
            <a:endParaRPr lang="en-GB" sz="3600" dirty="0"/>
          </a:p>
          <a:p>
            <a:endParaRPr lang="en-GB" sz="3600" dirty="0"/>
          </a:p>
          <a:p>
            <a:endParaRPr lang="en-GB" sz="3600" dirty="0"/>
          </a:p>
        </p:txBody>
      </p:sp>
      <p:sp>
        <p:nvSpPr>
          <p:cNvPr id="2" name="Rectangle 1">
            <a:extLst>
              <a:ext uri="{FF2B5EF4-FFF2-40B4-BE49-F238E27FC236}">
                <a16:creationId xmlns:a16="http://schemas.microsoft.com/office/drawing/2014/main" id="{353C2A0E-360D-4513-A5E7-7565905285D2}"/>
              </a:ext>
            </a:extLst>
          </p:cNvPr>
          <p:cNvSpPr/>
          <p:nvPr/>
        </p:nvSpPr>
        <p:spPr>
          <a:xfrm>
            <a:off x="1104900" y="-356651"/>
            <a:ext cx="9715500" cy="923330"/>
          </a:xfrm>
          <a:prstGeom prst="rect">
            <a:avLst/>
          </a:prstGeom>
        </p:spPr>
        <p:txBody>
          <a:bodyPr wrap="square">
            <a:spAutoFit/>
          </a:bodyPr>
          <a:lstStyle/>
          <a:p>
            <a:endParaRPr lang="en-GB" dirty="0"/>
          </a:p>
          <a:p>
            <a:endParaRPr lang="en-GB" dirty="0"/>
          </a:p>
          <a:p>
            <a:endParaRPr lang="en-GB" dirty="0"/>
          </a:p>
        </p:txBody>
      </p:sp>
      <p:pic>
        <p:nvPicPr>
          <p:cNvPr id="4" name="Picture 1" descr="PRIMARY caps Small">
            <a:extLst>
              <a:ext uri="{FF2B5EF4-FFF2-40B4-BE49-F238E27FC236}">
                <a16:creationId xmlns:a16="http://schemas.microsoft.com/office/drawing/2014/main" id="{E7FAADE3-A5B0-46D4-9247-4A1216D9B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0" y="5178207"/>
            <a:ext cx="1084384" cy="12185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74F0C6FF-AC00-4399-B537-2DF4568D2AFF}"/>
              </a:ext>
            </a:extLst>
          </p:cNvPr>
          <p:cNvGraphicFramePr>
            <a:graphicFrameLocks noGrp="1"/>
          </p:cNvGraphicFramePr>
          <p:nvPr>
            <p:extLst>
              <p:ext uri="{D42A27DB-BD31-4B8C-83A1-F6EECF244321}">
                <p14:modId xmlns:p14="http://schemas.microsoft.com/office/powerpoint/2010/main" val="1337956967"/>
              </p:ext>
            </p:extLst>
          </p:nvPr>
        </p:nvGraphicFramePr>
        <p:xfrm>
          <a:off x="767408" y="1628800"/>
          <a:ext cx="9715500" cy="4145280"/>
        </p:xfrm>
        <a:graphic>
          <a:graphicData uri="http://schemas.openxmlformats.org/drawingml/2006/table">
            <a:tbl>
              <a:tblPr firstRow="1" firstCol="1" bandRow="1"/>
              <a:tblGrid>
                <a:gridCol w="4536504">
                  <a:extLst>
                    <a:ext uri="{9D8B030D-6E8A-4147-A177-3AD203B41FA5}">
                      <a16:colId xmlns:a16="http://schemas.microsoft.com/office/drawing/2014/main" val="3248887729"/>
                    </a:ext>
                  </a:extLst>
                </a:gridCol>
                <a:gridCol w="5178996">
                  <a:extLst>
                    <a:ext uri="{9D8B030D-6E8A-4147-A177-3AD203B41FA5}">
                      <a16:colId xmlns:a16="http://schemas.microsoft.com/office/drawing/2014/main" val="246479789"/>
                    </a:ext>
                  </a:extLst>
                </a:gridCol>
              </a:tblGrid>
              <a:tr h="214160">
                <a:tc>
                  <a:txBody>
                    <a:bodyPr/>
                    <a:lstStyle/>
                    <a:p>
                      <a:pPr>
                        <a:spcAft>
                          <a:spcPts val="0"/>
                        </a:spcAft>
                      </a:pPr>
                      <a:r>
                        <a:rPr lang="en-GB" sz="1600" b="1" i="1" dirty="0">
                          <a:effectLst/>
                          <a:latin typeface="Calibri" panose="020F0502020204030204" pitchFamily="34" charset="0"/>
                          <a:ea typeface="Times New Roman" panose="02020603050405020304" pitchFamily="18" charset="0"/>
                          <a:cs typeface="Times New Roman" panose="02020603050405020304" pitchFamily="18" charset="0"/>
                        </a:rPr>
                        <a:t>Subject/ Area</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i="1" dirty="0">
                          <a:effectLst/>
                          <a:latin typeface="Calibri" panose="020F0502020204030204" pitchFamily="34" charset="0"/>
                          <a:ea typeface="Times New Roman" panose="02020603050405020304" pitchFamily="18" charset="0"/>
                          <a:cs typeface="Times New Roman" panose="02020603050405020304" pitchFamily="18" charset="0"/>
                        </a:rPr>
                        <a:t>Leader</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807858"/>
                  </a:ext>
                </a:extLst>
              </a:tr>
              <a:tr h="10708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EYFS</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Miss Powell</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1646941"/>
                  </a:ext>
                </a:extLst>
              </a:tr>
              <a:tr h="21416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KS1</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Miss Costas and Mrs Toal</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316002"/>
                  </a:ext>
                </a:extLst>
              </a:tr>
              <a:tr h="21416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KS2</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Toal and Miss Costas</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965884"/>
                  </a:ext>
                </a:extLst>
              </a:tr>
              <a:tr h="42832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PE/ Lunchtime and Playtime equipment</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Swimming</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Miss Powell</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354432"/>
                  </a:ext>
                </a:extLst>
              </a:tr>
              <a:tr h="21416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Humanities</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Miss Popova</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160886"/>
                  </a:ext>
                </a:extLst>
              </a:tr>
              <a:tr h="10708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Music</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Miss Burke</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743314"/>
                  </a:ext>
                </a:extLst>
              </a:tr>
              <a:tr h="10708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RE</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Joyce</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023569"/>
                  </a:ext>
                </a:extLst>
              </a:tr>
              <a:tr h="10708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Science</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 Evaghoras</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7035682"/>
                  </a:ext>
                </a:extLst>
              </a:tr>
              <a:tr h="10708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Spanish</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Miss Linden</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943077"/>
                  </a:ext>
                </a:extLst>
              </a:tr>
              <a:tr h="10708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Art/ DT</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Kamal Uddin</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380379"/>
                  </a:ext>
                </a:extLst>
              </a:tr>
              <a:tr h="21416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English and Library</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Miss Macdonald and </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 Bonallo</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847770"/>
                  </a:ext>
                </a:extLst>
              </a:tr>
              <a:tr h="10708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Maths</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Leo</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106908"/>
                  </a:ext>
                </a:extLst>
              </a:tr>
            </a:tbl>
          </a:graphicData>
        </a:graphic>
      </p:graphicFrame>
      <p:sp>
        <p:nvSpPr>
          <p:cNvPr id="8" name="Rectangle 7">
            <a:extLst>
              <a:ext uri="{FF2B5EF4-FFF2-40B4-BE49-F238E27FC236}">
                <a16:creationId xmlns:a16="http://schemas.microsoft.com/office/drawing/2014/main" id="{422BEBA6-4BA4-4E0C-92CD-15C02BCD9181}"/>
              </a:ext>
            </a:extLst>
          </p:cNvPr>
          <p:cNvSpPr/>
          <p:nvPr/>
        </p:nvSpPr>
        <p:spPr>
          <a:xfrm>
            <a:off x="3071664" y="305069"/>
            <a:ext cx="10331781" cy="523220"/>
          </a:xfrm>
          <a:prstGeom prst="rect">
            <a:avLst/>
          </a:prstGeom>
        </p:spPr>
        <p:txBody>
          <a:bodyPr wrap="square">
            <a:spAutoFit/>
          </a:bodyPr>
          <a:lstStyle/>
          <a:p>
            <a:pPr>
              <a:spcAft>
                <a:spcPts val="0"/>
              </a:spcAft>
            </a:pPr>
            <a:r>
              <a:rPr lang="en-GB" sz="2800" b="1" u="sng" dirty="0">
                <a:latin typeface="Calibri" panose="020F0502020204030204" pitchFamily="34" charset="0"/>
                <a:ea typeface="Times New Roman" panose="02020603050405020304" pitchFamily="18" charset="0"/>
                <a:cs typeface="Times New Roman" panose="02020603050405020304" pitchFamily="18" charset="0"/>
              </a:rPr>
              <a:t>Subject Leaders - September 2024 </a:t>
            </a:r>
            <a:endParaRPr lang="en-GB"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1685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BDAB98-8FD0-4603-8860-DB048EB67B38}"/>
              </a:ext>
            </a:extLst>
          </p:cNvPr>
          <p:cNvSpPr/>
          <p:nvPr/>
        </p:nvSpPr>
        <p:spPr>
          <a:xfrm>
            <a:off x="1383689" y="210432"/>
            <a:ext cx="9715500" cy="2308324"/>
          </a:xfrm>
          <a:prstGeom prst="rect">
            <a:avLst/>
          </a:prstGeom>
        </p:spPr>
        <p:txBody>
          <a:bodyPr wrap="square">
            <a:spAutoFit/>
          </a:bodyPr>
          <a:lstStyle/>
          <a:p>
            <a:endParaRPr lang="en-GB" dirty="0"/>
          </a:p>
          <a:p>
            <a:endParaRPr lang="en-GB" dirty="0"/>
          </a:p>
          <a:p>
            <a:endParaRPr lang="en-GB" sz="3600" dirty="0"/>
          </a:p>
          <a:p>
            <a:endParaRPr lang="en-GB" sz="3600" dirty="0"/>
          </a:p>
          <a:p>
            <a:endParaRPr lang="en-GB" sz="3600" dirty="0"/>
          </a:p>
        </p:txBody>
      </p:sp>
      <p:sp>
        <p:nvSpPr>
          <p:cNvPr id="2" name="Rectangle 1">
            <a:extLst>
              <a:ext uri="{FF2B5EF4-FFF2-40B4-BE49-F238E27FC236}">
                <a16:creationId xmlns:a16="http://schemas.microsoft.com/office/drawing/2014/main" id="{353C2A0E-360D-4513-A5E7-7565905285D2}"/>
              </a:ext>
            </a:extLst>
          </p:cNvPr>
          <p:cNvSpPr/>
          <p:nvPr/>
        </p:nvSpPr>
        <p:spPr>
          <a:xfrm>
            <a:off x="1104900" y="-356651"/>
            <a:ext cx="9715500" cy="923330"/>
          </a:xfrm>
          <a:prstGeom prst="rect">
            <a:avLst/>
          </a:prstGeom>
        </p:spPr>
        <p:txBody>
          <a:bodyPr wrap="square">
            <a:spAutoFit/>
          </a:bodyPr>
          <a:lstStyle/>
          <a:p>
            <a:endParaRPr lang="en-GB" dirty="0"/>
          </a:p>
          <a:p>
            <a:endParaRPr lang="en-GB" dirty="0"/>
          </a:p>
          <a:p>
            <a:endParaRPr lang="en-GB" dirty="0"/>
          </a:p>
        </p:txBody>
      </p:sp>
      <p:pic>
        <p:nvPicPr>
          <p:cNvPr id="4" name="Picture 1" descr="PRIMARY caps Small">
            <a:extLst>
              <a:ext uri="{FF2B5EF4-FFF2-40B4-BE49-F238E27FC236}">
                <a16:creationId xmlns:a16="http://schemas.microsoft.com/office/drawing/2014/main" id="{E7FAADE3-A5B0-46D4-9247-4A1216D9B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0" y="5178207"/>
            <a:ext cx="1084384" cy="12185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74F0C6FF-AC00-4399-B537-2DF4568D2AFF}"/>
              </a:ext>
            </a:extLst>
          </p:cNvPr>
          <p:cNvGraphicFramePr>
            <a:graphicFrameLocks noGrp="1"/>
          </p:cNvGraphicFramePr>
          <p:nvPr>
            <p:extLst>
              <p:ext uri="{D42A27DB-BD31-4B8C-83A1-F6EECF244321}">
                <p14:modId xmlns:p14="http://schemas.microsoft.com/office/powerpoint/2010/main" val="411276022"/>
              </p:ext>
            </p:extLst>
          </p:nvPr>
        </p:nvGraphicFramePr>
        <p:xfrm>
          <a:off x="844996" y="1259468"/>
          <a:ext cx="9643492" cy="5120640"/>
        </p:xfrm>
        <a:graphic>
          <a:graphicData uri="http://schemas.openxmlformats.org/drawingml/2006/table">
            <a:tbl>
              <a:tblPr firstRow="1" firstCol="1" bandRow="1"/>
              <a:tblGrid>
                <a:gridCol w="5034980">
                  <a:extLst>
                    <a:ext uri="{9D8B030D-6E8A-4147-A177-3AD203B41FA5}">
                      <a16:colId xmlns:a16="http://schemas.microsoft.com/office/drawing/2014/main" val="3248887729"/>
                    </a:ext>
                  </a:extLst>
                </a:gridCol>
                <a:gridCol w="4608512">
                  <a:extLst>
                    <a:ext uri="{9D8B030D-6E8A-4147-A177-3AD203B41FA5}">
                      <a16:colId xmlns:a16="http://schemas.microsoft.com/office/drawing/2014/main" val="246479789"/>
                    </a:ext>
                  </a:extLst>
                </a:gridCol>
              </a:tblGrid>
              <a:tr h="288032">
                <a:tc>
                  <a:txBody>
                    <a:bodyPr/>
                    <a:lstStyle/>
                    <a:p>
                      <a:pPr>
                        <a:spcAft>
                          <a:spcPts val="0"/>
                        </a:spcAft>
                      </a:pPr>
                      <a:r>
                        <a:rPr lang="en-GB" sz="1600" b="1" i="1" dirty="0">
                          <a:effectLst/>
                          <a:latin typeface="Calibri" panose="020F0502020204030204" pitchFamily="34" charset="0"/>
                          <a:ea typeface="Times New Roman" panose="02020603050405020304" pitchFamily="18" charset="0"/>
                          <a:cs typeface="Times New Roman" panose="02020603050405020304" pitchFamily="18" charset="0"/>
                        </a:rPr>
                        <a:t>Subject/ Area</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i="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i="1" dirty="0">
                          <a:effectLst/>
                          <a:latin typeface="Calibri" panose="020F0502020204030204" pitchFamily="34" charset="0"/>
                          <a:ea typeface="Times New Roman" panose="02020603050405020304" pitchFamily="18" charset="0"/>
                          <a:cs typeface="Times New Roman" panose="02020603050405020304" pitchFamily="18" charset="0"/>
                        </a:rPr>
                        <a:t>Leader</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7807858"/>
                  </a:ext>
                </a:extLst>
              </a:tr>
              <a:tr h="10708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PSHE</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Pavlou</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302231"/>
                  </a:ext>
                </a:extLst>
              </a:tr>
              <a:tr h="10708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SEN</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Toal</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651973"/>
                  </a:ext>
                </a:extLst>
              </a:tr>
              <a:tr h="32124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Staff Wellbeing</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 Tofallis</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Miss Costas</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Miss Popova</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972776"/>
                  </a:ext>
                </a:extLst>
              </a:tr>
              <a:tr h="42832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Computing</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Bennett</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 Hustyn</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230352"/>
                  </a:ext>
                </a:extLst>
              </a:tr>
              <a:tr h="10708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BASC and Clubs</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Urdo Baiarda</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05164"/>
                  </a:ext>
                </a:extLst>
              </a:tr>
              <a:tr h="32124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Buildings</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 Tofallis</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Sidarenou</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 Loizou</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506485"/>
                  </a:ext>
                </a:extLst>
              </a:tr>
              <a:tr h="21416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Pupil Premium Pupils 24/25</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Class Teachers</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Toal</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913552"/>
                  </a:ext>
                </a:extLst>
              </a:tr>
              <a:tr h="21416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PLAC</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24/25</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Class Teachers</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Toal</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2311050"/>
                  </a:ext>
                </a:extLst>
              </a:tr>
              <a:tr h="32124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Grounds</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 Tofallis</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Sidarenou</a:t>
                      </a:r>
                      <a:endParaRPr lang="en-GB" sz="1600" dirty="0">
                        <a:effectLst/>
                        <a:latin typeface="Times New Roman" panose="02020603050405020304" pitchFamily="18" charset="0"/>
                        <a:ea typeface="Times New Roman" panose="02020603050405020304" pitchFamily="18" charset="0"/>
                      </a:endParaRPr>
                    </a:p>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 Loizou</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169887"/>
                  </a:ext>
                </a:extLst>
              </a:tr>
              <a:tr h="107080">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Office Admin Supplies</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Mrs Andrews</a:t>
                      </a:r>
                      <a:endParaRPr lang="en-GB" sz="1600" dirty="0">
                        <a:effectLst/>
                        <a:latin typeface="Times New Roman" panose="02020603050405020304" pitchFamily="18" charset="0"/>
                        <a:ea typeface="Times New Roman" panose="02020603050405020304" pitchFamily="18" charset="0"/>
                      </a:endParaRP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824971"/>
                  </a:ext>
                </a:extLst>
              </a:tr>
            </a:tbl>
          </a:graphicData>
        </a:graphic>
      </p:graphicFrame>
      <p:sp>
        <p:nvSpPr>
          <p:cNvPr id="6" name="Rectangle 5">
            <a:extLst>
              <a:ext uri="{FF2B5EF4-FFF2-40B4-BE49-F238E27FC236}">
                <a16:creationId xmlns:a16="http://schemas.microsoft.com/office/drawing/2014/main" id="{C6BCAA4E-1653-4B5E-8DFA-CAAC725AA9E4}"/>
              </a:ext>
            </a:extLst>
          </p:cNvPr>
          <p:cNvSpPr/>
          <p:nvPr/>
        </p:nvSpPr>
        <p:spPr>
          <a:xfrm>
            <a:off x="3143672" y="238234"/>
            <a:ext cx="10513168" cy="523220"/>
          </a:xfrm>
          <a:prstGeom prst="rect">
            <a:avLst/>
          </a:prstGeom>
        </p:spPr>
        <p:txBody>
          <a:bodyPr wrap="square">
            <a:spAutoFit/>
          </a:bodyPr>
          <a:lstStyle/>
          <a:p>
            <a:pPr>
              <a:spcAft>
                <a:spcPts val="0"/>
              </a:spcAft>
            </a:pPr>
            <a:r>
              <a:rPr lang="en-GB" sz="2800" b="1" u="sng" dirty="0">
                <a:latin typeface="Calibri" panose="020F0502020204030204" pitchFamily="34" charset="0"/>
                <a:ea typeface="Times New Roman" panose="02020603050405020304" pitchFamily="18" charset="0"/>
                <a:cs typeface="Times New Roman" panose="02020603050405020304" pitchFamily="18" charset="0"/>
              </a:rPr>
              <a:t>Subject Leaders - September 2024 </a:t>
            </a:r>
            <a:endParaRPr lang="en-GB"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225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1919536" y="1409387"/>
            <a:ext cx="9145016" cy="1752600"/>
          </a:xfrm>
        </p:spPr>
        <p:txBody>
          <a:bodyPr/>
          <a:lstStyle/>
          <a:p>
            <a:pPr algn="just">
              <a:lnSpc>
                <a:spcPct val="80000"/>
              </a:lnSpc>
              <a:defRPr/>
            </a:pPr>
            <a:endParaRPr lang="en-GB" altLang="en-US" sz="1800" b="1" u="sng" dirty="0">
              <a:latin typeface="Comic Sans MS" panose="030F0702030302020204" pitchFamily="66" charset="0"/>
            </a:endParaRPr>
          </a:p>
          <a:p>
            <a:pPr algn="just">
              <a:lnSpc>
                <a:spcPct val="80000"/>
              </a:lnSpc>
              <a:defRPr/>
            </a:pPr>
            <a:endParaRPr lang="en-GB" altLang="en-US" sz="2400" b="1" u="sng" dirty="0">
              <a:latin typeface="Comic Sans MS" panose="030F0702030302020204" pitchFamily="66" charset="0"/>
            </a:endParaRPr>
          </a:p>
          <a:p>
            <a:pPr algn="just">
              <a:lnSpc>
                <a:spcPct val="80000"/>
              </a:lnSpc>
              <a:defRPr/>
            </a:pPr>
            <a:r>
              <a:rPr lang="en-GB" altLang="en-US" sz="2400" b="1" u="sng" dirty="0">
                <a:latin typeface="Comic Sans MS" panose="030F0702030302020204" pitchFamily="66" charset="0"/>
              </a:rPr>
              <a:t>Leadership Team:</a:t>
            </a:r>
          </a:p>
          <a:p>
            <a:pPr algn="just">
              <a:lnSpc>
                <a:spcPct val="80000"/>
              </a:lnSpc>
              <a:defRPr/>
            </a:pPr>
            <a:endParaRPr lang="en-GB" altLang="en-US" sz="2400" b="1" u="sng" dirty="0">
              <a:latin typeface="Comic Sans MS" panose="030F0702030302020204" pitchFamily="66" charset="0"/>
            </a:endParaRPr>
          </a:p>
          <a:p>
            <a:pPr algn="just">
              <a:lnSpc>
                <a:spcPct val="80000"/>
              </a:lnSpc>
              <a:defRPr/>
            </a:pPr>
            <a:r>
              <a:rPr lang="en-GB" altLang="en-US" sz="2400" b="1" dirty="0">
                <a:latin typeface="Comic Sans MS" panose="030F0702030302020204" pitchFamily="66" charset="0"/>
              </a:rPr>
              <a:t>Miss Powell </a:t>
            </a:r>
            <a:r>
              <a:rPr lang="en-GB" altLang="en-US" sz="2400" dirty="0">
                <a:latin typeface="Comic Sans MS" panose="030F0702030302020204" pitchFamily="66" charset="0"/>
              </a:rPr>
              <a:t>- Early Years and PE Lead.</a:t>
            </a:r>
          </a:p>
          <a:p>
            <a:pPr algn="just">
              <a:lnSpc>
                <a:spcPct val="80000"/>
              </a:lnSpc>
              <a:defRPr/>
            </a:pPr>
            <a:endParaRPr lang="en-GB" altLang="en-US" sz="2400" dirty="0">
              <a:latin typeface="Comic Sans MS" panose="030F0702030302020204" pitchFamily="66" charset="0"/>
            </a:endParaRPr>
          </a:p>
          <a:p>
            <a:pPr algn="just">
              <a:lnSpc>
                <a:spcPct val="80000"/>
              </a:lnSpc>
              <a:defRPr/>
            </a:pPr>
            <a:r>
              <a:rPr lang="en-GB" altLang="en-US" sz="2400" b="1" dirty="0">
                <a:latin typeface="Comic Sans MS" panose="030F0702030302020204" pitchFamily="66" charset="0"/>
              </a:rPr>
              <a:t>Mrs Leo </a:t>
            </a:r>
            <a:r>
              <a:rPr lang="en-GB" altLang="en-US" sz="2400" dirty="0">
                <a:latin typeface="Comic Sans MS" panose="030F0702030302020204" pitchFamily="66" charset="0"/>
              </a:rPr>
              <a:t>– Maths Lead.</a:t>
            </a:r>
          </a:p>
          <a:p>
            <a:pPr algn="just">
              <a:lnSpc>
                <a:spcPct val="80000"/>
              </a:lnSpc>
              <a:defRPr/>
            </a:pPr>
            <a:endParaRPr lang="en-GB" altLang="en-US" sz="2400" dirty="0">
              <a:latin typeface="Comic Sans MS" panose="030F0702030302020204" pitchFamily="66" charset="0"/>
            </a:endParaRPr>
          </a:p>
          <a:p>
            <a:pPr algn="just">
              <a:lnSpc>
                <a:spcPct val="80000"/>
              </a:lnSpc>
              <a:defRPr/>
            </a:pPr>
            <a:r>
              <a:rPr lang="en-GB" altLang="en-US" sz="2400" b="1" dirty="0">
                <a:latin typeface="Comic Sans MS" panose="030F0702030302020204" pitchFamily="66" charset="0"/>
              </a:rPr>
              <a:t>Mrs Macdonald and Mr Bonallo </a:t>
            </a:r>
            <a:r>
              <a:rPr lang="en-GB" altLang="en-US" sz="2400" dirty="0">
                <a:latin typeface="Comic Sans MS" panose="030F0702030302020204" pitchFamily="66" charset="0"/>
              </a:rPr>
              <a:t>– English Leads.</a:t>
            </a:r>
          </a:p>
          <a:p>
            <a:pPr algn="just">
              <a:lnSpc>
                <a:spcPct val="80000"/>
              </a:lnSpc>
              <a:defRPr/>
            </a:pPr>
            <a:endParaRPr lang="en-GB" altLang="en-US" sz="2400" dirty="0">
              <a:latin typeface="Comic Sans MS" panose="030F0702030302020204" pitchFamily="66" charset="0"/>
            </a:endParaRPr>
          </a:p>
          <a:p>
            <a:pPr algn="just">
              <a:lnSpc>
                <a:spcPct val="80000"/>
              </a:lnSpc>
              <a:defRPr/>
            </a:pPr>
            <a:endParaRPr lang="en-GB" altLang="en-US" sz="2400" dirty="0">
              <a:latin typeface="Comic Sans MS" panose="030F0702030302020204" pitchFamily="66" charset="0"/>
            </a:endParaRPr>
          </a:p>
          <a:p>
            <a:pPr algn="just">
              <a:lnSpc>
                <a:spcPct val="80000"/>
              </a:lnSpc>
              <a:defRPr/>
            </a:pPr>
            <a:endParaRPr lang="en-GB" altLang="en-US" sz="2800" dirty="0">
              <a:latin typeface="Comic Sans MS" panose="030F0702030302020204" pitchFamily="66" charset="0"/>
            </a:endParaRPr>
          </a:p>
        </p:txBody>
      </p:sp>
      <p:pic>
        <p:nvPicPr>
          <p:cNvPr id="7" name="Picture 6" descr="P:\Primary Logo\PRIMARY caps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6400" y="5013176"/>
            <a:ext cx="1554774" cy="1631677"/>
          </a:xfrm>
          <a:prstGeom prst="rect">
            <a:avLst/>
          </a:prstGeom>
          <a:noFill/>
          <a:ln>
            <a:noFill/>
          </a:ln>
        </p:spPr>
      </p:pic>
      <p:pic>
        <p:nvPicPr>
          <p:cNvPr id="6" name="Picture 5"/>
          <p:cNvPicPr>
            <a:picLocks noChangeAspect="1"/>
          </p:cNvPicPr>
          <p:nvPr/>
        </p:nvPicPr>
        <p:blipFill>
          <a:blip r:embed="rId3"/>
          <a:stretch>
            <a:fillRect/>
          </a:stretch>
        </p:blipFill>
        <p:spPr>
          <a:xfrm>
            <a:off x="9582030" y="-2005"/>
            <a:ext cx="1085970" cy="1081143"/>
          </a:xfrm>
          <a:prstGeom prst="rect">
            <a:avLst/>
          </a:prstGeom>
        </p:spPr>
      </p:pic>
      <p:pic>
        <p:nvPicPr>
          <p:cNvPr id="3" name="Picture 2">
            <a:extLst>
              <a:ext uri="{FF2B5EF4-FFF2-40B4-BE49-F238E27FC236}">
                <a16:creationId xmlns:a16="http://schemas.microsoft.com/office/drawing/2014/main" id="{28342A83-504B-4BC6-9514-7306E6412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57466"/>
            <a:ext cx="2834406" cy="932611"/>
          </a:xfrm>
          <a:prstGeom prst="rect">
            <a:avLst/>
          </a:prstGeom>
        </p:spPr>
      </p:pic>
      <p:pic>
        <p:nvPicPr>
          <p:cNvPr id="8" name="Picture 7">
            <a:extLst>
              <a:ext uri="{FF2B5EF4-FFF2-40B4-BE49-F238E27FC236}">
                <a16:creationId xmlns:a16="http://schemas.microsoft.com/office/drawing/2014/main" id="{F84A6AAA-1D0D-4917-82FC-020187B0A87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4972" y="5517232"/>
            <a:ext cx="1283717" cy="878013"/>
          </a:xfrm>
          <a:prstGeom prst="rect">
            <a:avLst/>
          </a:prstGeom>
          <a:noFill/>
        </p:spPr>
      </p:pic>
      <p:pic>
        <p:nvPicPr>
          <p:cNvPr id="9" name="Picture 8">
            <a:extLst>
              <a:ext uri="{FF2B5EF4-FFF2-40B4-BE49-F238E27FC236}">
                <a16:creationId xmlns:a16="http://schemas.microsoft.com/office/drawing/2014/main" id="{835F63C8-0C56-4BBA-BA03-5D1CE68AD8F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7867" y="5470559"/>
            <a:ext cx="1919355" cy="878013"/>
          </a:xfrm>
          <a:prstGeom prst="rect">
            <a:avLst/>
          </a:prstGeom>
          <a:noFill/>
        </p:spPr>
      </p:pic>
    </p:spTree>
    <p:extLst>
      <p:ext uri="{BB962C8B-B14F-4D97-AF65-F5344CB8AC3E}">
        <p14:creationId xmlns:p14="http://schemas.microsoft.com/office/powerpoint/2010/main" val="2601525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63552" y="106826"/>
            <a:ext cx="8229600" cy="1143000"/>
          </a:xfrm>
        </p:spPr>
        <p:txBody>
          <a:bodyPr/>
          <a:lstStyle/>
          <a:p>
            <a:pPr eaLnBrk="1" hangingPunct="1">
              <a:defRPr/>
            </a:pPr>
            <a:r>
              <a:rPr lang="en-GB" altLang="en-US" dirty="0">
                <a:solidFill>
                  <a:srgbClr val="FFFF00"/>
                </a:solidFill>
                <a:latin typeface="Comic Sans MS" panose="030F0702030302020204" pitchFamily="66" charset="0"/>
              </a:rPr>
              <a:t>Safeguarding Statement</a:t>
            </a:r>
          </a:p>
        </p:txBody>
      </p:sp>
      <p:sp>
        <p:nvSpPr>
          <p:cNvPr id="142339" name="Rectangle 3"/>
          <p:cNvSpPr>
            <a:spLocks noGrp="1" noChangeArrowheads="1"/>
          </p:cNvSpPr>
          <p:nvPr>
            <p:ph type="body" idx="1"/>
          </p:nvPr>
        </p:nvSpPr>
        <p:spPr>
          <a:xfrm>
            <a:off x="426426" y="1412777"/>
            <a:ext cx="10089748" cy="4525963"/>
          </a:xfrm>
        </p:spPr>
        <p:txBody>
          <a:bodyPr/>
          <a:lstStyle/>
          <a:p>
            <a:pPr marL="0" indent="0">
              <a:lnSpc>
                <a:spcPct val="90000"/>
              </a:lnSpc>
              <a:buNone/>
              <a:defRPr/>
            </a:pPr>
            <a:endParaRPr lang="en-GB" altLang="en-US" sz="2400" dirty="0">
              <a:latin typeface="Comic Sans MS" panose="030F0702030302020204" pitchFamily="66" charset="0"/>
            </a:endParaRPr>
          </a:p>
          <a:p>
            <a:pPr marL="0" indent="0" algn="just">
              <a:buNone/>
            </a:pPr>
            <a:r>
              <a:rPr lang="en-GB" sz="2000" dirty="0">
                <a:solidFill>
                  <a:srgbClr val="000000"/>
                </a:solidFill>
                <a:latin typeface="Comic Sans MS" panose="030F0702030302020204" pitchFamily="66" charset="0"/>
              </a:rPr>
              <a:t>Ashmole Primary is committed to safeguarding and promoting the welfare of children and expects all staff to share this commitment. The health and safety of all children is paramount. As a school, we will take all reasonable action to ensure the safety and wellbeing of our pupils. In cases where the school has reason to be concerned that a child may be subject to ill treatment, neglect or other forms of abuse, staff must follow the school’s Safeguarding Policy, which is in line with the DFE Keeping Children Safe In Education, and inform Children’s Social Care Services of their concerns.</a:t>
            </a:r>
          </a:p>
          <a:p>
            <a:pPr marL="0" indent="0" algn="just">
              <a:buNone/>
            </a:pPr>
            <a:endParaRPr lang="en-GB" sz="1800" b="1" u="sng" dirty="0">
              <a:solidFill>
                <a:srgbClr val="FF0000"/>
              </a:solidFill>
              <a:latin typeface="Comic Sans MS" panose="030F0702030302020204" pitchFamily="66" charset="0"/>
            </a:endParaRPr>
          </a:p>
          <a:p>
            <a:pPr marL="0" indent="0" algn="just">
              <a:buNone/>
            </a:pPr>
            <a:endParaRPr lang="en-GB" sz="1800" b="1" u="sng" dirty="0">
              <a:solidFill>
                <a:srgbClr val="FF0000"/>
              </a:solidFill>
              <a:latin typeface="Comic Sans MS" panose="030F0702030302020204" pitchFamily="66" charset="0"/>
            </a:endParaRPr>
          </a:p>
          <a:p>
            <a:pPr marL="0" indent="0" algn="just">
              <a:buNone/>
            </a:pPr>
            <a:r>
              <a:rPr lang="en-GB" sz="1800" b="1" u="sng" dirty="0">
                <a:solidFill>
                  <a:srgbClr val="FF0000"/>
                </a:solidFill>
                <a:latin typeface="Comic Sans MS" panose="030F0702030302020204" pitchFamily="66" charset="0"/>
              </a:rPr>
              <a:t>Safeguarding Team</a:t>
            </a:r>
          </a:p>
          <a:p>
            <a:pPr marL="0" indent="0">
              <a:buNone/>
            </a:pPr>
            <a:r>
              <a:rPr lang="en-GB" sz="1800" b="1" dirty="0">
                <a:solidFill>
                  <a:srgbClr val="000000"/>
                </a:solidFill>
                <a:latin typeface="Comic Sans MS" panose="030F0702030302020204" pitchFamily="66" charset="0"/>
              </a:rPr>
              <a:t>Miss Costas - Designated Safeguarding Lead</a:t>
            </a:r>
          </a:p>
          <a:p>
            <a:pPr marL="0" indent="0">
              <a:buNone/>
            </a:pPr>
            <a:r>
              <a:rPr lang="en-GB" sz="1800" b="1" dirty="0">
                <a:solidFill>
                  <a:srgbClr val="000000"/>
                </a:solidFill>
                <a:latin typeface="Comic Sans MS" panose="030F0702030302020204" pitchFamily="66" charset="0"/>
              </a:rPr>
              <a:t>Mrs McLaren – Trust Safeguarding Lead</a:t>
            </a:r>
          </a:p>
          <a:p>
            <a:pPr marL="0" indent="0">
              <a:buNone/>
            </a:pPr>
            <a:r>
              <a:rPr lang="en-GB" sz="1800" b="1" dirty="0">
                <a:solidFill>
                  <a:srgbClr val="000000"/>
                </a:solidFill>
                <a:latin typeface="Comic Sans MS" panose="030F0702030302020204" pitchFamily="66" charset="0"/>
              </a:rPr>
              <a:t>Mrs Toal and Mr Tofallis – Deputy Safeguarding Officers</a:t>
            </a:r>
          </a:p>
          <a:p>
            <a:pPr eaLnBrk="1" hangingPunct="1">
              <a:lnSpc>
                <a:spcPct val="90000"/>
              </a:lnSpc>
              <a:defRPr/>
            </a:pPr>
            <a:endParaRPr lang="en-US" altLang="en-US" sz="2000" b="1" dirty="0">
              <a:latin typeface="Comic Sans MS" panose="030F0702030302020204" pitchFamily="66" charset="0"/>
            </a:endParaRPr>
          </a:p>
          <a:p>
            <a:pPr eaLnBrk="1" hangingPunct="1">
              <a:lnSpc>
                <a:spcPct val="90000"/>
              </a:lnSpc>
              <a:defRPr/>
            </a:pPr>
            <a:endParaRPr lang="en-GB" altLang="en-US" sz="2400" dirty="0">
              <a:latin typeface="Comic Sans MS" panose="030F0702030302020204" pitchFamily="66" charset="0"/>
            </a:endParaRPr>
          </a:p>
        </p:txBody>
      </p:sp>
      <p:pic>
        <p:nvPicPr>
          <p:cNvPr id="7" name="Picture 6">
            <a:extLst>
              <a:ext uri="{FF2B5EF4-FFF2-40B4-BE49-F238E27FC236}">
                <a16:creationId xmlns:a16="http://schemas.microsoft.com/office/drawing/2014/main" id="{E1408503-0317-45A0-8B0D-A5D2EDEB7B4B}"/>
              </a:ext>
            </a:extLst>
          </p:cNvPr>
          <p:cNvPicPr>
            <a:picLocks noChangeAspect="1"/>
          </p:cNvPicPr>
          <p:nvPr/>
        </p:nvPicPr>
        <p:blipFill>
          <a:blip r:embed="rId2"/>
          <a:stretch>
            <a:fillRect/>
          </a:stretch>
        </p:blipFill>
        <p:spPr>
          <a:xfrm>
            <a:off x="5928832" y="4324901"/>
            <a:ext cx="640379" cy="917877"/>
          </a:xfrm>
          <a:prstGeom prst="rect">
            <a:avLst/>
          </a:prstGeom>
        </p:spPr>
      </p:pic>
      <p:pic>
        <p:nvPicPr>
          <p:cNvPr id="8" name="Picture 2" descr="https://ucc70dfb5fb82bf9f63da1ade2bb.previews.dropboxusercontent.com/p/thumb/AApoN7bK9PnzfQjS53dB1CliLQq86NXKZUr4j98MpRrrUE5YOMxahXWst7JMVxFUcglk3ys4EyYN9IAEDPyigXZ2FaW14eA4r8z2OTPUISpuC78mrtw2sZGMfn4BloXp2i4Aor6FsFzoUoFCmsA4I10_Srw5qBxYsiSfkMB2tF86WVA9_-sz5rF2x9XujxIf1HUu7qNyNqJVNSG4QQY7TVx5Pr3vzrGOG4rpySP9-Cptg0a1_KPAA4ystZMpe0ULnr7oQR-51FzIjyvdbYno4mh_V0WjMNh-vno_dIjsiyNNPGfYaxgl1vPeX9_ZUmzMl7FE9yl7b0Eyar3KK_EC0MBGDDhFS8lOtVBsqHLyAo5rqjkwOrrziq15EAdo8UFBPu5dh-oDZPf57jryAxYTGeqTYmfhzmjbFsVxmZBx0zHMPQ/p.jpeg?fv_content=true&amp;size_mode=5">
            <a:extLst>
              <a:ext uri="{FF2B5EF4-FFF2-40B4-BE49-F238E27FC236}">
                <a16:creationId xmlns:a16="http://schemas.microsoft.com/office/drawing/2014/main" id="{97869A12-9D27-4C71-9347-A033A9FAC2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2996" y="4323829"/>
            <a:ext cx="640378" cy="8871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D4331FE-F86D-46BE-953A-220B1BE9941D}"/>
              </a:ext>
            </a:extLst>
          </p:cNvPr>
          <p:cNvPicPr>
            <a:picLocks noChangeAspect="1"/>
          </p:cNvPicPr>
          <p:nvPr/>
        </p:nvPicPr>
        <p:blipFill>
          <a:blip r:embed="rId4"/>
          <a:stretch>
            <a:fillRect/>
          </a:stretch>
        </p:blipFill>
        <p:spPr>
          <a:xfrm>
            <a:off x="8385586" y="4308998"/>
            <a:ext cx="665587" cy="949681"/>
          </a:xfrm>
          <a:prstGeom prst="rect">
            <a:avLst/>
          </a:prstGeom>
        </p:spPr>
      </p:pic>
      <p:sp>
        <p:nvSpPr>
          <p:cNvPr id="10" name="TextBox 9">
            <a:extLst>
              <a:ext uri="{FF2B5EF4-FFF2-40B4-BE49-F238E27FC236}">
                <a16:creationId xmlns:a16="http://schemas.microsoft.com/office/drawing/2014/main" id="{61D4E9EC-E8DE-4577-9650-10CDC4356EC0}"/>
              </a:ext>
            </a:extLst>
          </p:cNvPr>
          <p:cNvSpPr txBox="1"/>
          <p:nvPr/>
        </p:nvSpPr>
        <p:spPr>
          <a:xfrm>
            <a:off x="8193374" y="5671861"/>
            <a:ext cx="1873123" cy="859659"/>
          </a:xfrm>
          <a:prstGeom prst="rect">
            <a:avLst/>
          </a:prstGeom>
          <a:noFill/>
        </p:spPr>
        <p:txBody>
          <a:bodyPr wrap="square" rtlCol="0">
            <a:spAutoFit/>
          </a:bodyPr>
          <a:lstStyle/>
          <a:p>
            <a:r>
              <a:rPr lang="en-GB" sz="1662" b="1" dirty="0">
                <a:solidFill>
                  <a:schemeClr val="bg1"/>
                </a:solidFill>
                <a:latin typeface="Comic Sans MS" panose="030F0702030302020204" pitchFamily="66" charset="0"/>
              </a:rPr>
              <a:t>Creating a Safe </a:t>
            </a:r>
          </a:p>
          <a:p>
            <a:r>
              <a:rPr lang="en-GB" sz="1662" b="1" dirty="0">
                <a:solidFill>
                  <a:schemeClr val="bg1"/>
                </a:solidFill>
                <a:latin typeface="Comic Sans MS" panose="030F0702030302020204" pitchFamily="66" charset="0"/>
              </a:rPr>
              <a:t>and Inclusive Environment.</a:t>
            </a:r>
          </a:p>
        </p:txBody>
      </p:sp>
      <p:pic>
        <p:nvPicPr>
          <p:cNvPr id="11" name="Picture 10" descr="P:\Primary Logo\PRIMARY caps Small.jpg">
            <a:extLst>
              <a:ext uri="{FF2B5EF4-FFF2-40B4-BE49-F238E27FC236}">
                <a16:creationId xmlns:a16="http://schemas.microsoft.com/office/drawing/2014/main" id="{8AECD62E-F434-6441-B8EF-3CB314A07BF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16174" y="4917199"/>
            <a:ext cx="1269144" cy="1081143"/>
          </a:xfrm>
          <a:prstGeom prst="rect">
            <a:avLst/>
          </a:prstGeom>
          <a:noFill/>
          <a:ln>
            <a:noFill/>
          </a:ln>
        </p:spPr>
      </p:pic>
      <p:pic>
        <p:nvPicPr>
          <p:cNvPr id="12" name="Picture 11">
            <a:extLst>
              <a:ext uri="{FF2B5EF4-FFF2-40B4-BE49-F238E27FC236}">
                <a16:creationId xmlns:a16="http://schemas.microsoft.com/office/drawing/2014/main" id="{2A87E50F-3853-0D41-9910-778BEB68A510}"/>
              </a:ext>
            </a:extLst>
          </p:cNvPr>
          <p:cNvPicPr>
            <a:picLocks noChangeAspect="1"/>
          </p:cNvPicPr>
          <p:nvPr/>
        </p:nvPicPr>
        <p:blipFill>
          <a:blip r:embed="rId6"/>
          <a:stretch>
            <a:fillRect/>
          </a:stretch>
        </p:blipFill>
        <p:spPr>
          <a:xfrm>
            <a:off x="10496430" y="191264"/>
            <a:ext cx="1085970" cy="1081143"/>
          </a:xfrm>
          <a:prstGeom prst="rect">
            <a:avLst/>
          </a:prstGeom>
        </p:spPr>
      </p:pic>
      <p:pic>
        <p:nvPicPr>
          <p:cNvPr id="14" name="Picture 13">
            <a:extLst>
              <a:ext uri="{FF2B5EF4-FFF2-40B4-BE49-F238E27FC236}">
                <a16:creationId xmlns:a16="http://schemas.microsoft.com/office/drawing/2014/main" id="{312C9A1F-8688-4C07-B327-521972C44CF2}"/>
              </a:ext>
            </a:extLst>
          </p:cNvPr>
          <p:cNvPicPr>
            <a:picLocks noChangeAspect="1"/>
          </p:cNvPicPr>
          <p:nvPr/>
        </p:nvPicPr>
        <p:blipFill>
          <a:blip r:embed="rId7"/>
          <a:stretch>
            <a:fillRect/>
          </a:stretch>
        </p:blipFill>
        <p:spPr>
          <a:xfrm>
            <a:off x="6740914" y="4337479"/>
            <a:ext cx="640379" cy="873495"/>
          </a:xfrm>
          <a:prstGeom prst="rect">
            <a:avLst/>
          </a:prstGeom>
        </p:spPr>
      </p:pic>
    </p:spTree>
    <p:extLst>
      <p:ext uri="{BB962C8B-B14F-4D97-AF65-F5344CB8AC3E}">
        <p14:creationId xmlns:p14="http://schemas.microsoft.com/office/powerpoint/2010/main" val="1778771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latin typeface="Comic Sans MS" panose="030F0702030302020204" pitchFamily="66" charset="0"/>
              </a:rPr>
              <a:t>APPTA</a:t>
            </a:r>
          </a:p>
        </p:txBody>
      </p:sp>
      <p:sp>
        <p:nvSpPr>
          <p:cNvPr id="3" name="Content Placeholder 2"/>
          <p:cNvSpPr>
            <a:spLocks noGrp="1"/>
          </p:cNvSpPr>
          <p:nvPr>
            <p:ph idx="1"/>
          </p:nvPr>
        </p:nvSpPr>
        <p:spPr/>
        <p:txBody>
          <a:bodyPr/>
          <a:lstStyle/>
          <a:p>
            <a:endParaRPr lang="en-GB" dirty="0">
              <a:hlinkClick r:id="rId2"/>
            </a:endParaRPr>
          </a:p>
          <a:p>
            <a:pPr marL="0" indent="0">
              <a:buNone/>
            </a:pPr>
            <a:endParaRPr lang="en-GB" dirty="0">
              <a:latin typeface="Comic Sans MS" panose="030F0702030302020204" pitchFamily="66" charset="0"/>
            </a:endParaRPr>
          </a:p>
          <a:p>
            <a:r>
              <a:rPr lang="en-GB" dirty="0">
                <a:latin typeface="Comic Sans MS" panose="030F0702030302020204" pitchFamily="66" charset="0"/>
              </a:rPr>
              <a:t>Important events organised each year:</a:t>
            </a:r>
          </a:p>
          <a:p>
            <a:r>
              <a:rPr lang="en-GB" dirty="0">
                <a:latin typeface="Comic Sans MS" panose="030F0702030302020204" pitchFamily="66" charset="0"/>
              </a:rPr>
              <a:t>Autumn - Winter Fair</a:t>
            </a:r>
          </a:p>
          <a:p>
            <a:r>
              <a:rPr lang="en-GB" dirty="0">
                <a:latin typeface="Comic Sans MS" panose="030F0702030302020204" pitchFamily="66" charset="0"/>
              </a:rPr>
              <a:t>Spring – Class events/ e.g. Quiz Evening</a:t>
            </a:r>
          </a:p>
          <a:p>
            <a:r>
              <a:rPr lang="en-GB" dirty="0">
                <a:latin typeface="Comic Sans MS" panose="030F0702030302020204" pitchFamily="66" charset="0"/>
              </a:rPr>
              <a:t>Summer – Summer Fair</a:t>
            </a:r>
          </a:p>
          <a:p>
            <a:r>
              <a:rPr lang="en-GB" dirty="0">
                <a:latin typeface="Comic Sans MS" panose="030F0702030302020204" pitchFamily="66" charset="0"/>
              </a:rPr>
              <a:t>Raising money for classes and organising socials.</a:t>
            </a:r>
          </a:p>
          <a:p>
            <a:pPr marL="0" indent="0">
              <a:buNone/>
            </a:pPr>
            <a:r>
              <a:rPr lang="en-GB" dirty="0">
                <a:latin typeface="Comic Sans MS" panose="030F0702030302020204" pitchFamily="66" charset="0"/>
              </a:rPr>
              <a:t>Portacabins now in place for Music and group work.</a:t>
            </a:r>
          </a:p>
          <a:p>
            <a:endParaRPr lang="en-GB" dirty="0"/>
          </a:p>
        </p:txBody>
      </p:sp>
      <p:pic>
        <p:nvPicPr>
          <p:cNvPr id="7" name="Picture 6" descr="P:\Primary Logo\PRIMARY caps Small.jpg">
            <a:extLst>
              <a:ext uri="{FF2B5EF4-FFF2-40B4-BE49-F238E27FC236}">
                <a16:creationId xmlns:a16="http://schemas.microsoft.com/office/drawing/2014/main" id="{AD7A1097-F787-F14A-9B7C-AA2C43281C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360" y="283670"/>
            <a:ext cx="1554774" cy="1631677"/>
          </a:xfrm>
          <a:prstGeom prst="rect">
            <a:avLst/>
          </a:prstGeom>
          <a:noFill/>
          <a:ln>
            <a:noFill/>
          </a:ln>
        </p:spPr>
      </p:pic>
      <p:pic>
        <p:nvPicPr>
          <p:cNvPr id="9" name="Picture 8">
            <a:extLst>
              <a:ext uri="{FF2B5EF4-FFF2-40B4-BE49-F238E27FC236}">
                <a16:creationId xmlns:a16="http://schemas.microsoft.com/office/drawing/2014/main" id="{29470283-6B82-7544-9CEE-888F86C72D0E}"/>
              </a:ext>
            </a:extLst>
          </p:cNvPr>
          <p:cNvPicPr>
            <a:picLocks noChangeAspect="1"/>
          </p:cNvPicPr>
          <p:nvPr/>
        </p:nvPicPr>
        <p:blipFill>
          <a:blip r:embed="rId4"/>
          <a:stretch>
            <a:fillRect/>
          </a:stretch>
        </p:blipFill>
        <p:spPr>
          <a:xfrm>
            <a:off x="10496430" y="191264"/>
            <a:ext cx="1085970" cy="1081143"/>
          </a:xfrm>
          <a:prstGeom prst="rect">
            <a:avLst/>
          </a:prstGeom>
        </p:spPr>
      </p:pic>
      <p:pic>
        <p:nvPicPr>
          <p:cNvPr id="4" name="Picture 3">
            <a:extLst>
              <a:ext uri="{FF2B5EF4-FFF2-40B4-BE49-F238E27FC236}">
                <a16:creationId xmlns:a16="http://schemas.microsoft.com/office/drawing/2014/main" id="{4756397C-82F3-48F2-A450-9A141D904A29}"/>
              </a:ext>
            </a:extLst>
          </p:cNvPr>
          <p:cNvPicPr>
            <a:picLocks noChangeAspect="1"/>
          </p:cNvPicPr>
          <p:nvPr/>
        </p:nvPicPr>
        <p:blipFill>
          <a:blip r:embed="rId5"/>
          <a:stretch>
            <a:fillRect/>
          </a:stretch>
        </p:blipFill>
        <p:spPr>
          <a:xfrm>
            <a:off x="7608168" y="660271"/>
            <a:ext cx="1660233" cy="1879859"/>
          </a:xfrm>
          <a:prstGeom prst="rect">
            <a:avLst/>
          </a:prstGeom>
        </p:spPr>
      </p:pic>
    </p:spTree>
    <p:extLst>
      <p:ext uri="{BB962C8B-B14F-4D97-AF65-F5344CB8AC3E}">
        <p14:creationId xmlns:p14="http://schemas.microsoft.com/office/powerpoint/2010/main" val="2912800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00"/>
                </a:solidFill>
                <a:latin typeface="Comic Sans MS" panose="030F0702030302020204" pitchFamily="66" charset="0"/>
              </a:rPr>
              <a:t>Admissions Policy</a:t>
            </a:r>
          </a:p>
        </p:txBody>
      </p:sp>
      <p:sp>
        <p:nvSpPr>
          <p:cNvPr id="3" name="Content Placeholder 2"/>
          <p:cNvSpPr>
            <a:spLocks noGrp="1"/>
          </p:cNvSpPr>
          <p:nvPr>
            <p:ph idx="1"/>
          </p:nvPr>
        </p:nvSpPr>
        <p:spPr/>
        <p:txBody>
          <a:bodyPr/>
          <a:lstStyle/>
          <a:p>
            <a:endParaRPr lang="en-GB" dirty="0">
              <a:hlinkClick r:id="rId2"/>
            </a:endParaRPr>
          </a:p>
          <a:p>
            <a:r>
              <a:rPr lang="en-GB" dirty="0">
                <a:latin typeface="Comic Sans MS" panose="030F0702030302020204" pitchFamily="66" charset="0"/>
                <a:hlinkClick r:id="rId2"/>
              </a:rPr>
              <a:t>www.eadmissions.org.uk</a:t>
            </a:r>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The deadline for applications will be 15</a:t>
            </a:r>
            <a:r>
              <a:rPr lang="en-GB" baseline="30000" dirty="0">
                <a:latin typeface="Comic Sans MS" panose="030F0702030302020204" pitchFamily="66" charset="0"/>
              </a:rPr>
              <a:t>th</a:t>
            </a:r>
            <a:r>
              <a:rPr lang="en-GB" dirty="0">
                <a:latin typeface="Comic Sans MS" panose="030F0702030302020204" pitchFamily="66" charset="0"/>
              </a:rPr>
              <a:t> January 2025.</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0100" y="4882508"/>
            <a:ext cx="2771800" cy="18474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8120" y="4882508"/>
            <a:ext cx="1779649" cy="18642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6240" y="4865724"/>
            <a:ext cx="1637928" cy="1864200"/>
          </a:xfrm>
          <a:prstGeom prst="rect">
            <a:avLst/>
          </a:prstGeom>
        </p:spPr>
      </p:pic>
    </p:spTree>
    <p:extLst>
      <p:ext uri="{BB962C8B-B14F-4D97-AF65-F5344CB8AC3E}">
        <p14:creationId xmlns:p14="http://schemas.microsoft.com/office/powerpoint/2010/main" val="1884966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479376" y="2121099"/>
            <a:ext cx="11017224" cy="1244230"/>
          </a:xfrm>
        </p:spPr>
        <p:txBody>
          <a:bodyPr/>
          <a:lstStyle/>
          <a:p>
            <a:pPr>
              <a:defRPr/>
            </a:pPr>
            <a:endParaRPr lang="en-GB" sz="3600" b="1" dirty="0">
              <a:solidFill>
                <a:prstClr val="black"/>
              </a:solidFill>
              <a:latin typeface="Comic Sans MS" panose="030F0702030302020204" pitchFamily="66" charset="0"/>
            </a:endParaRPr>
          </a:p>
          <a:p>
            <a:pPr>
              <a:defRPr/>
            </a:pPr>
            <a:r>
              <a:rPr lang="en-GB" sz="3600" b="1" dirty="0">
                <a:solidFill>
                  <a:prstClr val="black"/>
                </a:solidFill>
                <a:latin typeface="Comic Sans MS" panose="030F0702030302020204" pitchFamily="66" charset="0"/>
              </a:rPr>
              <a:t>Thank you for visiting Ashmole Primary School.</a:t>
            </a:r>
          </a:p>
          <a:p>
            <a:pPr>
              <a:defRPr/>
            </a:pPr>
            <a:endParaRPr lang="en-GB" sz="3600" b="1" dirty="0">
              <a:solidFill>
                <a:prstClr val="black"/>
              </a:solidFill>
              <a:latin typeface="Comic Sans MS" panose="030F0702030302020204" pitchFamily="66" charset="0"/>
            </a:endParaRPr>
          </a:p>
          <a:p>
            <a:pPr>
              <a:defRPr/>
            </a:pPr>
            <a:r>
              <a:rPr lang="en-GB" sz="3600" b="1" dirty="0">
                <a:solidFill>
                  <a:prstClr val="black"/>
                </a:solidFill>
                <a:latin typeface="Comic Sans MS" panose="030F0702030302020204" pitchFamily="66" charset="0"/>
              </a:rPr>
              <a:t>Best wishes.</a:t>
            </a:r>
            <a:endParaRPr lang="en-GB" sz="2000" dirty="0">
              <a:solidFill>
                <a:prstClr val="black"/>
              </a:solidFill>
              <a:latin typeface="Comic Sans MS" panose="030F0702030302020204" pitchFamily="66" charset="0"/>
            </a:endParaRPr>
          </a:p>
          <a:p>
            <a:pPr algn="just">
              <a:lnSpc>
                <a:spcPct val="80000"/>
              </a:lnSpc>
              <a:defRPr/>
            </a:pPr>
            <a:endParaRPr lang="en-GB" altLang="en-US" sz="1600" dirty="0">
              <a:latin typeface="Comic Sans MS" panose="030F0702030302020204" pitchFamily="66" charset="0"/>
            </a:endParaRPr>
          </a:p>
        </p:txBody>
      </p:sp>
      <p:pic>
        <p:nvPicPr>
          <p:cNvPr id="7" name="Picture 6" descr="P:\Primary Logo\PRIMARY caps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8" name="Picture 7">
            <a:extLst>
              <a:ext uri="{FF2B5EF4-FFF2-40B4-BE49-F238E27FC236}">
                <a16:creationId xmlns:a16="http://schemas.microsoft.com/office/drawing/2014/main" id="{56D8848F-2FEE-2C49-9201-291190DC32CD}"/>
              </a:ext>
            </a:extLst>
          </p:cNvPr>
          <p:cNvPicPr>
            <a:picLocks noChangeAspect="1"/>
          </p:cNvPicPr>
          <p:nvPr/>
        </p:nvPicPr>
        <p:blipFill>
          <a:blip r:embed="rId3"/>
          <a:stretch>
            <a:fillRect/>
          </a:stretch>
        </p:blipFill>
        <p:spPr>
          <a:xfrm>
            <a:off x="10496430" y="191264"/>
            <a:ext cx="1085970" cy="1081143"/>
          </a:xfrm>
          <a:prstGeom prst="rect">
            <a:avLst/>
          </a:prstGeom>
        </p:spPr>
      </p:pic>
      <p:pic>
        <p:nvPicPr>
          <p:cNvPr id="3" name="Picture 2">
            <a:extLst>
              <a:ext uri="{FF2B5EF4-FFF2-40B4-BE49-F238E27FC236}">
                <a16:creationId xmlns:a16="http://schemas.microsoft.com/office/drawing/2014/main" id="{8F4C9C96-A58D-4D84-AF4B-D9D1586B69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93" y="44624"/>
            <a:ext cx="2834406" cy="932611"/>
          </a:xfrm>
          <a:prstGeom prst="rect">
            <a:avLst/>
          </a:prstGeom>
        </p:spPr>
      </p:pic>
      <p:pic>
        <p:nvPicPr>
          <p:cNvPr id="9" name="Picture 8">
            <a:extLst>
              <a:ext uri="{FF2B5EF4-FFF2-40B4-BE49-F238E27FC236}">
                <a16:creationId xmlns:a16="http://schemas.microsoft.com/office/drawing/2014/main" id="{41C4C6C4-21BC-4E1B-AB17-1E14B14D4D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29413" y="5582379"/>
            <a:ext cx="1283717" cy="878013"/>
          </a:xfrm>
          <a:prstGeom prst="rect">
            <a:avLst/>
          </a:prstGeom>
          <a:noFill/>
        </p:spPr>
      </p:pic>
      <p:pic>
        <p:nvPicPr>
          <p:cNvPr id="10" name="Picture 9">
            <a:extLst>
              <a:ext uri="{FF2B5EF4-FFF2-40B4-BE49-F238E27FC236}">
                <a16:creationId xmlns:a16="http://schemas.microsoft.com/office/drawing/2014/main" id="{B2EF1648-505E-4AE3-88E9-CA64B85EA42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3872" y="5517232"/>
            <a:ext cx="1919355" cy="878013"/>
          </a:xfrm>
          <a:prstGeom prst="rect">
            <a:avLst/>
          </a:prstGeom>
          <a:noFill/>
        </p:spPr>
      </p:pic>
    </p:spTree>
    <p:extLst>
      <p:ext uri="{BB962C8B-B14F-4D97-AF65-F5344CB8AC3E}">
        <p14:creationId xmlns:p14="http://schemas.microsoft.com/office/powerpoint/2010/main" val="404801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1833300" y="620688"/>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1775520" y="894810"/>
            <a:ext cx="9145016" cy="1752600"/>
          </a:xfrm>
        </p:spPr>
        <p:txBody>
          <a:bodyPr/>
          <a:lstStyle/>
          <a:p>
            <a:pPr algn="just">
              <a:lnSpc>
                <a:spcPct val="80000"/>
              </a:lnSpc>
              <a:defRPr/>
            </a:pPr>
            <a:endParaRPr lang="en-GB" altLang="en-US" sz="1800" dirty="0">
              <a:latin typeface="Comic Sans MS" panose="030F0702030302020204" pitchFamily="66" charset="0"/>
            </a:endParaRPr>
          </a:p>
          <a:p>
            <a:pPr algn="just">
              <a:lnSpc>
                <a:spcPct val="80000"/>
              </a:lnSpc>
              <a:defRPr/>
            </a:pPr>
            <a:r>
              <a:rPr lang="en-GB" altLang="en-US" sz="1800" b="1" u="sng" dirty="0">
                <a:latin typeface="Comic Sans MS" panose="030F0702030302020204" pitchFamily="66" charset="0"/>
              </a:rPr>
              <a:t>Teachers:</a:t>
            </a:r>
          </a:p>
          <a:p>
            <a:pPr algn="just">
              <a:lnSpc>
                <a:spcPct val="80000"/>
              </a:lnSpc>
              <a:defRPr/>
            </a:pPr>
            <a:endParaRPr lang="en-GB" altLang="en-US" sz="1800" b="1" u="sng" dirty="0">
              <a:latin typeface="Comic Sans MS" panose="030F0702030302020204" pitchFamily="66" charset="0"/>
            </a:endParaRPr>
          </a:p>
          <a:p>
            <a:pPr algn="just">
              <a:lnSpc>
                <a:spcPct val="80000"/>
              </a:lnSpc>
              <a:defRPr/>
            </a:pPr>
            <a:r>
              <a:rPr lang="en-GB" altLang="en-US" sz="1800" dirty="0">
                <a:latin typeface="Comic Sans MS" panose="030F0702030302020204" pitchFamily="66" charset="0"/>
              </a:rPr>
              <a:t>Reception Class Teacher - Miss Powell</a:t>
            </a:r>
          </a:p>
          <a:p>
            <a:pPr algn="just">
              <a:lnSpc>
                <a:spcPct val="80000"/>
              </a:lnSpc>
              <a:defRPr/>
            </a:pPr>
            <a:r>
              <a:rPr lang="en-GB" altLang="en-US" sz="1800" dirty="0">
                <a:latin typeface="Comic Sans MS" panose="030F0702030302020204" pitchFamily="66" charset="0"/>
              </a:rPr>
              <a:t>Reception Class Teacher – Miss Burke</a:t>
            </a:r>
          </a:p>
          <a:p>
            <a:pPr algn="just">
              <a:lnSpc>
                <a:spcPct val="80000"/>
              </a:lnSpc>
              <a:defRPr/>
            </a:pPr>
            <a:r>
              <a:rPr lang="en-GB" altLang="en-US" sz="1800" dirty="0">
                <a:latin typeface="Comic Sans MS" panose="030F0702030302020204" pitchFamily="66" charset="0"/>
              </a:rPr>
              <a:t>Year One Class Teacher – Miss Popova</a:t>
            </a:r>
          </a:p>
          <a:p>
            <a:pPr algn="just">
              <a:lnSpc>
                <a:spcPct val="80000"/>
              </a:lnSpc>
              <a:defRPr/>
            </a:pPr>
            <a:r>
              <a:rPr lang="en-GB" altLang="en-US" sz="1800" dirty="0">
                <a:latin typeface="Comic Sans MS" panose="030F0702030302020204" pitchFamily="66" charset="0"/>
              </a:rPr>
              <a:t>Year One Class Teacher – Miss Linden</a:t>
            </a:r>
          </a:p>
          <a:p>
            <a:pPr algn="just">
              <a:lnSpc>
                <a:spcPct val="80000"/>
              </a:lnSpc>
              <a:defRPr/>
            </a:pPr>
            <a:r>
              <a:rPr lang="en-GB" altLang="en-US" sz="1800" dirty="0">
                <a:latin typeface="Comic Sans MS" panose="030F0702030302020204" pitchFamily="66" charset="0"/>
              </a:rPr>
              <a:t>Year Two Class Teacher – Mrs Joyce and Mrs Bennett</a:t>
            </a:r>
          </a:p>
          <a:p>
            <a:pPr algn="just">
              <a:lnSpc>
                <a:spcPct val="80000"/>
              </a:lnSpc>
              <a:defRPr/>
            </a:pPr>
            <a:r>
              <a:rPr lang="en-GB" altLang="en-US" sz="1800" dirty="0">
                <a:latin typeface="Comic Sans MS" panose="030F0702030302020204" pitchFamily="66" charset="0"/>
              </a:rPr>
              <a:t>Year Two Class Teacher – Miss Sudo</a:t>
            </a:r>
          </a:p>
          <a:p>
            <a:pPr algn="just">
              <a:lnSpc>
                <a:spcPct val="80000"/>
              </a:lnSpc>
              <a:defRPr/>
            </a:pPr>
            <a:r>
              <a:rPr lang="en-GB" altLang="en-US" sz="1800" dirty="0">
                <a:latin typeface="Comic Sans MS" panose="030F0702030302020204" pitchFamily="66" charset="0"/>
              </a:rPr>
              <a:t>Year Three Class Teacher – Mrs Pavlou</a:t>
            </a:r>
          </a:p>
          <a:p>
            <a:pPr algn="just">
              <a:lnSpc>
                <a:spcPct val="80000"/>
              </a:lnSpc>
              <a:defRPr/>
            </a:pPr>
            <a:r>
              <a:rPr lang="en-GB" altLang="en-US" sz="1800" dirty="0">
                <a:latin typeface="Comic Sans MS" panose="030F0702030302020204" pitchFamily="66" charset="0"/>
              </a:rPr>
              <a:t>Year Three Class Teacher – Mrs Beth</a:t>
            </a:r>
          </a:p>
          <a:p>
            <a:pPr algn="just">
              <a:lnSpc>
                <a:spcPct val="80000"/>
              </a:lnSpc>
              <a:defRPr/>
            </a:pPr>
            <a:r>
              <a:rPr lang="en-GB" altLang="en-US" sz="1800" dirty="0">
                <a:latin typeface="Comic Sans MS" panose="030F0702030302020204" pitchFamily="66" charset="0"/>
              </a:rPr>
              <a:t>Year Four Class Teacher – Miss Muse</a:t>
            </a:r>
          </a:p>
          <a:p>
            <a:pPr algn="just">
              <a:lnSpc>
                <a:spcPct val="80000"/>
              </a:lnSpc>
              <a:defRPr/>
            </a:pPr>
            <a:r>
              <a:rPr lang="en-GB" altLang="en-US" sz="1800" dirty="0">
                <a:latin typeface="Comic Sans MS" panose="030F0702030302020204" pitchFamily="66" charset="0"/>
              </a:rPr>
              <a:t>Year Four Class Teacher – Mrs Leo</a:t>
            </a:r>
          </a:p>
          <a:p>
            <a:pPr algn="just">
              <a:lnSpc>
                <a:spcPct val="80000"/>
              </a:lnSpc>
              <a:defRPr/>
            </a:pPr>
            <a:r>
              <a:rPr lang="en-GB" altLang="en-US" sz="1800" dirty="0">
                <a:latin typeface="Comic Sans MS" panose="030F0702030302020204" pitchFamily="66" charset="0"/>
              </a:rPr>
              <a:t>Year Five Class Teacher – Mrs Kamal Uddin</a:t>
            </a:r>
          </a:p>
          <a:p>
            <a:pPr algn="just">
              <a:lnSpc>
                <a:spcPct val="80000"/>
              </a:lnSpc>
              <a:defRPr/>
            </a:pPr>
            <a:r>
              <a:rPr lang="en-GB" altLang="en-US" sz="1800" dirty="0">
                <a:latin typeface="Comic Sans MS" panose="030F0702030302020204" pitchFamily="66" charset="0"/>
              </a:rPr>
              <a:t>Year Five Class Teacher – Miss Macdonald</a:t>
            </a:r>
          </a:p>
          <a:p>
            <a:pPr algn="just">
              <a:lnSpc>
                <a:spcPct val="80000"/>
              </a:lnSpc>
              <a:defRPr/>
            </a:pPr>
            <a:r>
              <a:rPr lang="en-GB" altLang="en-US" sz="1800" dirty="0">
                <a:latin typeface="Comic Sans MS" panose="030F0702030302020204" pitchFamily="66" charset="0"/>
              </a:rPr>
              <a:t>Year Six Class Teacher – Mr Evaghoras</a:t>
            </a:r>
          </a:p>
          <a:p>
            <a:pPr algn="just">
              <a:lnSpc>
                <a:spcPct val="80000"/>
              </a:lnSpc>
              <a:defRPr/>
            </a:pPr>
            <a:r>
              <a:rPr lang="en-GB" altLang="en-US" sz="1800" dirty="0">
                <a:latin typeface="Comic Sans MS" panose="030F0702030302020204" pitchFamily="66" charset="0"/>
              </a:rPr>
              <a:t>Year Six Class Teacher – Mr Bonallo</a:t>
            </a:r>
          </a:p>
          <a:p>
            <a:pPr algn="just">
              <a:lnSpc>
                <a:spcPct val="80000"/>
              </a:lnSpc>
              <a:defRPr/>
            </a:pPr>
            <a:endParaRPr lang="en-GB" altLang="en-US" sz="2000" dirty="0">
              <a:latin typeface="Comic Sans MS" panose="030F0702030302020204" pitchFamily="66" charset="0"/>
            </a:endParaRPr>
          </a:p>
          <a:p>
            <a:pPr algn="just">
              <a:lnSpc>
                <a:spcPct val="80000"/>
              </a:lnSpc>
              <a:defRPr/>
            </a:pPr>
            <a:r>
              <a:rPr lang="en-GB" altLang="en-US" sz="1800" b="1" u="sng" dirty="0">
                <a:latin typeface="Comic Sans MS" panose="030F0702030302020204" pitchFamily="66" charset="0"/>
              </a:rPr>
              <a:t>Staff:</a:t>
            </a:r>
          </a:p>
          <a:p>
            <a:pPr algn="just">
              <a:lnSpc>
                <a:spcPct val="80000"/>
              </a:lnSpc>
              <a:defRPr/>
            </a:pPr>
            <a:r>
              <a:rPr lang="en-GB" altLang="en-US" sz="1800" dirty="0">
                <a:latin typeface="Comic Sans MS" panose="030F0702030302020204" pitchFamily="66" charset="0"/>
              </a:rPr>
              <a:t>HLTAs, TAs, School Direct Teachers, Office, Welfare, Play Leaders, Lunch staff, Breakfast and After School Club, Cleaners and Caretakers.</a:t>
            </a:r>
          </a:p>
        </p:txBody>
      </p:sp>
      <p:pic>
        <p:nvPicPr>
          <p:cNvPr id="7" name="Picture 6" descr="P:\Primary Logo\PRIMARY caps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2030" y="3284984"/>
            <a:ext cx="1554774" cy="1631677"/>
          </a:xfrm>
          <a:prstGeom prst="rect">
            <a:avLst/>
          </a:prstGeom>
          <a:noFill/>
          <a:ln>
            <a:noFill/>
          </a:ln>
        </p:spPr>
      </p:pic>
      <p:pic>
        <p:nvPicPr>
          <p:cNvPr id="6" name="Picture 5"/>
          <p:cNvPicPr>
            <a:picLocks noChangeAspect="1"/>
          </p:cNvPicPr>
          <p:nvPr/>
        </p:nvPicPr>
        <p:blipFill>
          <a:blip r:embed="rId3"/>
          <a:stretch>
            <a:fillRect/>
          </a:stretch>
        </p:blipFill>
        <p:spPr>
          <a:xfrm>
            <a:off x="9582030" y="-2005"/>
            <a:ext cx="1085970" cy="1081143"/>
          </a:xfrm>
          <a:prstGeom prst="rect">
            <a:avLst/>
          </a:prstGeom>
        </p:spPr>
      </p:pic>
      <p:pic>
        <p:nvPicPr>
          <p:cNvPr id="3" name="Picture 2">
            <a:extLst>
              <a:ext uri="{FF2B5EF4-FFF2-40B4-BE49-F238E27FC236}">
                <a16:creationId xmlns:a16="http://schemas.microsoft.com/office/drawing/2014/main" id="{5C10F4D2-A46C-4AC2-91BB-D9E5D85D2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7322"/>
            <a:ext cx="2834406" cy="932611"/>
          </a:xfrm>
          <a:prstGeom prst="rect">
            <a:avLst/>
          </a:prstGeom>
        </p:spPr>
      </p:pic>
    </p:spTree>
    <p:extLst>
      <p:ext uri="{BB962C8B-B14F-4D97-AF65-F5344CB8AC3E}">
        <p14:creationId xmlns:p14="http://schemas.microsoft.com/office/powerpoint/2010/main" val="124695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137792" y="1006573"/>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1271464" y="1118311"/>
            <a:ext cx="8928992" cy="1513247"/>
          </a:xfrm>
        </p:spPr>
        <p:txBody>
          <a:bodyPr/>
          <a:lstStyle/>
          <a:p>
            <a:pPr eaLnBrk="1" hangingPunct="1">
              <a:lnSpc>
                <a:spcPct val="80000"/>
              </a:lnSpc>
              <a:defRPr/>
            </a:pPr>
            <a:endParaRPr lang="en-GB" altLang="en-US" sz="4000" dirty="0">
              <a:latin typeface="Comic Sans MS" panose="030F0702030302020204" pitchFamily="66" charset="0"/>
            </a:endParaRPr>
          </a:p>
          <a:p>
            <a:pPr eaLnBrk="1" hangingPunct="1">
              <a:lnSpc>
                <a:spcPct val="80000"/>
              </a:lnSpc>
              <a:defRPr/>
            </a:pPr>
            <a:r>
              <a:rPr lang="en-GB" altLang="en-US" sz="4000" dirty="0">
                <a:latin typeface="Comic Sans MS" panose="030F0702030302020204" pitchFamily="66" charset="0"/>
              </a:rPr>
              <a:t>Our Staff in Reception</a:t>
            </a:r>
          </a:p>
          <a:p>
            <a:endParaRPr lang="en-GB" sz="1800" b="1" u="sng" dirty="0">
              <a:latin typeface="Comic Sans MS" panose="030F0702030302020204" pitchFamily="66" charset="0"/>
            </a:endParaRPr>
          </a:p>
          <a:p>
            <a:r>
              <a:rPr lang="en-GB" sz="2400" b="1" dirty="0">
                <a:latin typeface="Comic Sans MS" panose="030F0702030302020204" pitchFamily="66" charset="0"/>
              </a:rPr>
              <a:t>Calypso Class</a:t>
            </a:r>
            <a:r>
              <a:rPr lang="en-GB" sz="2400" dirty="0">
                <a:latin typeface="Comic Sans MS" panose="030F0702030302020204" pitchFamily="66" charset="0"/>
              </a:rPr>
              <a:t> Teacher: Miss Powell – EYFS Lead  </a:t>
            </a:r>
          </a:p>
          <a:p>
            <a:r>
              <a:rPr lang="en-GB" sz="2400" dirty="0">
                <a:latin typeface="Comic Sans MS" panose="030F0702030302020204" pitchFamily="66" charset="0"/>
              </a:rPr>
              <a:t>School Direct Teacher: Mrs McClymont</a:t>
            </a:r>
          </a:p>
          <a:p>
            <a:r>
              <a:rPr lang="en-GB" sz="2400" dirty="0">
                <a:latin typeface="Comic Sans MS" panose="030F0702030302020204" pitchFamily="66" charset="0"/>
              </a:rPr>
              <a:t>SEN Teaching Assistant: Mrs Ahmet</a:t>
            </a:r>
          </a:p>
          <a:p>
            <a:r>
              <a:rPr lang="en-GB" sz="2400" dirty="0">
                <a:latin typeface="Comic Sans MS" panose="030F0702030302020204" pitchFamily="66" charset="0"/>
              </a:rPr>
              <a:t> </a:t>
            </a:r>
          </a:p>
          <a:p>
            <a:r>
              <a:rPr lang="en-GB" sz="2400" dirty="0">
                <a:latin typeface="Comic Sans MS" panose="030F0702030302020204" pitchFamily="66" charset="0"/>
              </a:rPr>
              <a:t> </a:t>
            </a:r>
            <a:r>
              <a:rPr lang="en-GB" sz="2400" b="1" dirty="0">
                <a:latin typeface="Comic Sans MS" panose="030F0702030302020204" pitchFamily="66" charset="0"/>
              </a:rPr>
              <a:t>Orion Class</a:t>
            </a:r>
            <a:r>
              <a:rPr lang="en-GB" sz="2400" dirty="0">
                <a:latin typeface="Comic Sans MS" panose="030F0702030302020204" pitchFamily="66" charset="0"/>
              </a:rPr>
              <a:t> Teacher: Miss Burke </a:t>
            </a:r>
          </a:p>
          <a:p>
            <a:r>
              <a:rPr lang="en-GB" sz="2400" dirty="0">
                <a:latin typeface="Comic Sans MS" panose="030F0702030302020204" pitchFamily="66" charset="0"/>
              </a:rPr>
              <a:t>Teaching Assistant: Mrs Tibbs</a:t>
            </a:r>
          </a:p>
          <a:p>
            <a:r>
              <a:rPr lang="en-GB" sz="2400" dirty="0">
                <a:latin typeface="Comic Sans MS" panose="030F0702030302020204" pitchFamily="66" charset="0"/>
              </a:rPr>
              <a:t>SEN Teaching Assistant: Mrs Ramdarshan</a:t>
            </a:r>
          </a:p>
          <a:p>
            <a:pPr marL="457200" indent="-457200" algn="just">
              <a:lnSpc>
                <a:spcPct val="80000"/>
              </a:lnSpc>
              <a:buFont typeface="Arial" panose="020B0604020202020204" pitchFamily="34" charset="0"/>
              <a:buChar char="•"/>
              <a:defRPr/>
            </a:pPr>
            <a:endParaRPr lang="en-GB" altLang="en-US" sz="1800" dirty="0">
              <a:latin typeface="Comic Sans MS" panose="030F0702030302020204" pitchFamily="66" charset="0"/>
            </a:endParaRPr>
          </a:p>
          <a:p>
            <a:pPr algn="just" eaLnBrk="1" hangingPunct="1">
              <a:lnSpc>
                <a:spcPct val="80000"/>
              </a:lnSpc>
              <a:defRPr/>
            </a:pPr>
            <a:endParaRPr lang="en-US" altLang="en-US" sz="2800" dirty="0">
              <a:latin typeface="Comic Sans MS" panose="030F0702030302020204" pitchFamily="66" charset="0"/>
            </a:endParaRPr>
          </a:p>
        </p:txBody>
      </p:sp>
      <p:pic>
        <p:nvPicPr>
          <p:cNvPr id="7" name="Picture 6" descr="P:\Primary Logo\PRIMARY caps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6359" y="252286"/>
            <a:ext cx="978710" cy="993393"/>
          </a:xfrm>
          <a:prstGeom prst="rect">
            <a:avLst/>
          </a:prstGeom>
          <a:noFill/>
          <a:ln>
            <a:noFill/>
          </a:ln>
        </p:spPr>
      </p:pic>
      <p:pic>
        <p:nvPicPr>
          <p:cNvPr id="3" name="Picture 2">
            <a:extLst>
              <a:ext uri="{FF2B5EF4-FFF2-40B4-BE49-F238E27FC236}">
                <a16:creationId xmlns:a16="http://schemas.microsoft.com/office/drawing/2014/main" id="{D852B94D-E428-4A7C-8075-C64E2448D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36" y="55485"/>
            <a:ext cx="2834406" cy="932611"/>
          </a:xfrm>
          <a:prstGeom prst="rect">
            <a:avLst/>
          </a:prstGeom>
        </p:spPr>
      </p:pic>
    </p:spTree>
    <p:extLst>
      <p:ext uri="{BB962C8B-B14F-4D97-AF65-F5344CB8AC3E}">
        <p14:creationId xmlns:p14="http://schemas.microsoft.com/office/powerpoint/2010/main" val="2402359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1127448" y="1951598"/>
            <a:ext cx="9174662" cy="1244230"/>
          </a:xfrm>
        </p:spPr>
        <p:txBody>
          <a:bodyPr/>
          <a:lstStyle/>
          <a:p>
            <a:pPr>
              <a:defRPr/>
            </a:pPr>
            <a:r>
              <a:rPr lang="en-GB" sz="3600" b="1" dirty="0">
                <a:solidFill>
                  <a:prstClr val="black"/>
                </a:solidFill>
                <a:latin typeface="Comic Sans MS" panose="030F0702030302020204" pitchFamily="66" charset="0"/>
              </a:rPr>
              <a:t>Ashmole Trust</a:t>
            </a:r>
          </a:p>
          <a:p>
            <a:pPr>
              <a:defRPr/>
            </a:pPr>
            <a:endParaRPr lang="en-GB" sz="1600" dirty="0">
              <a:solidFill>
                <a:prstClr val="black"/>
              </a:solidFill>
              <a:latin typeface="Comic Sans MS" panose="030F0702030302020204" pitchFamily="66" charset="0"/>
            </a:endParaRPr>
          </a:p>
          <a:p>
            <a:pPr marL="457200" indent="-457200" algn="l">
              <a:buFont typeface="Arial" panose="020B0604020202020204" pitchFamily="34" charset="0"/>
              <a:buChar char="•"/>
            </a:pPr>
            <a:r>
              <a:rPr lang="en-GB" sz="2000" dirty="0">
                <a:solidFill>
                  <a:prstClr val="black"/>
                </a:solidFill>
                <a:latin typeface="Comic Sans MS" panose="030F0702030302020204" pitchFamily="66" charset="0"/>
              </a:rPr>
              <a:t>Ashmole Academy Trust was formed in 2015 as a Multi Academy Trust.  </a:t>
            </a:r>
          </a:p>
          <a:p>
            <a:pPr algn="l"/>
            <a:endParaRPr lang="en-GB" sz="2000" dirty="0">
              <a:solidFill>
                <a:prstClr val="black"/>
              </a:solidFill>
              <a:latin typeface="Comic Sans MS" panose="030F0702030302020204" pitchFamily="66" charset="0"/>
            </a:endParaRPr>
          </a:p>
          <a:p>
            <a:pPr marL="457200" indent="-457200" algn="l">
              <a:buFont typeface="Arial" panose="020B0604020202020204" pitchFamily="34" charset="0"/>
              <a:buChar char="•"/>
            </a:pPr>
            <a:r>
              <a:rPr lang="en-GB" sz="2000" dirty="0">
                <a:solidFill>
                  <a:prstClr val="black"/>
                </a:solidFill>
                <a:latin typeface="Comic Sans MS" panose="030F0702030302020204" pitchFamily="66" charset="0"/>
              </a:rPr>
              <a:t>Its ambition is to create an outstanding educational campus providing education from the ages of 4 through to 19.  </a:t>
            </a:r>
          </a:p>
          <a:p>
            <a:pPr algn="l"/>
            <a:endParaRPr lang="en-GB" sz="2000" dirty="0">
              <a:solidFill>
                <a:prstClr val="black"/>
              </a:solidFill>
              <a:latin typeface="Comic Sans MS" panose="030F0702030302020204" pitchFamily="66" charset="0"/>
            </a:endParaRPr>
          </a:p>
          <a:p>
            <a:pPr marL="457200" indent="-457200" algn="l">
              <a:buFont typeface="Arial" panose="020B0604020202020204" pitchFamily="34" charset="0"/>
              <a:buChar char="•"/>
            </a:pPr>
            <a:r>
              <a:rPr lang="en-GB" sz="2000" dirty="0">
                <a:solidFill>
                  <a:prstClr val="black"/>
                </a:solidFill>
                <a:latin typeface="Comic Sans MS" panose="030F0702030302020204" pitchFamily="66" charset="0"/>
              </a:rPr>
              <a:t>Its motto is ‘Excellence, Aspiration and Care’ which reflects its determination to achieve the very best in terms of educational standards in all its schools.</a:t>
            </a:r>
          </a:p>
          <a:p>
            <a:pPr algn="just">
              <a:lnSpc>
                <a:spcPct val="80000"/>
              </a:lnSpc>
              <a:defRPr/>
            </a:pPr>
            <a:endParaRPr lang="en-GB" altLang="en-US" sz="1600" dirty="0">
              <a:latin typeface="Comic Sans MS" panose="030F0702030302020204" pitchFamily="66" charset="0"/>
            </a:endParaRPr>
          </a:p>
        </p:txBody>
      </p:sp>
      <p:pic>
        <p:nvPicPr>
          <p:cNvPr id="7" name="Picture 6" descr="P:\Primary Logo\PRIMARY caps Smal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8" name="Picture 7">
            <a:extLst>
              <a:ext uri="{FF2B5EF4-FFF2-40B4-BE49-F238E27FC236}">
                <a16:creationId xmlns:a16="http://schemas.microsoft.com/office/drawing/2014/main" id="{56D8848F-2FEE-2C49-9201-291190DC32CD}"/>
              </a:ext>
            </a:extLst>
          </p:cNvPr>
          <p:cNvPicPr>
            <a:picLocks noChangeAspect="1"/>
          </p:cNvPicPr>
          <p:nvPr/>
        </p:nvPicPr>
        <p:blipFill>
          <a:blip r:embed="rId3"/>
          <a:stretch>
            <a:fillRect/>
          </a:stretch>
        </p:blipFill>
        <p:spPr>
          <a:xfrm>
            <a:off x="10496430" y="191264"/>
            <a:ext cx="1085970" cy="1081143"/>
          </a:xfrm>
          <a:prstGeom prst="rect">
            <a:avLst/>
          </a:prstGeom>
        </p:spPr>
      </p:pic>
      <p:pic>
        <p:nvPicPr>
          <p:cNvPr id="3" name="Picture 2">
            <a:extLst>
              <a:ext uri="{FF2B5EF4-FFF2-40B4-BE49-F238E27FC236}">
                <a16:creationId xmlns:a16="http://schemas.microsoft.com/office/drawing/2014/main" id="{8F51A902-AE5C-4293-9F58-476BBFB109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60" y="28176"/>
            <a:ext cx="2834406" cy="932611"/>
          </a:xfrm>
          <a:prstGeom prst="rect">
            <a:avLst/>
          </a:prstGeom>
        </p:spPr>
      </p:pic>
    </p:spTree>
    <p:extLst>
      <p:ext uri="{BB962C8B-B14F-4D97-AF65-F5344CB8AC3E}">
        <p14:creationId xmlns:p14="http://schemas.microsoft.com/office/powerpoint/2010/main" val="368951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2817463" y="1204927"/>
            <a:ext cx="6400800" cy="1752600"/>
          </a:xfrm>
        </p:spPr>
        <p:txBody>
          <a:bodyPr/>
          <a:lstStyle/>
          <a:p>
            <a:pPr eaLnBrk="1" hangingPunct="1">
              <a:lnSpc>
                <a:spcPct val="80000"/>
              </a:lnSpc>
              <a:defRPr/>
            </a:pPr>
            <a:endParaRPr lang="en-GB" altLang="en-US" sz="3600" dirty="0">
              <a:latin typeface="Comic Sans MS" panose="030F0702030302020204" pitchFamily="66" charset="0"/>
            </a:endParaRPr>
          </a:p>
          <a:p>
            <a:pPr eaLnBrk="1" hangingPunct="1">
              <a:lnSpc>
                <a:spcPct val="80000"/>
              </a:lnSpc>
              <a:defRPr/>
            </a:pPr>
            <a:endParaRPr lang="en-GB" altLang="en-US" sz="3600" dirty="0">
              <a:latin typeface="Comic Sans MS" panose="030F0702030302020204" pitchFamily="66" charset="0"/>
            </a:endParaRPr>
          </a:p>
          <a:p>
            <a:pPr eaLnBrk="1" hangingPunct="1">
              <a:lnSpc>
                <a:spcPct val="80000"/>
              </a:lnSpc>
              <a:defRPr/>
            </a:pPr>
            <a:r>
              <a:rPr lang="en-GB" altLang="en-US" sz="7200" dirty="0">
                <a:latin typeface="Comic Sans MS" panose="030F0702030302020204" pitchFamily="66" charset="0"/>
              </a:rPr>
              <a:t> ‘Excellence, Aspiration and Care.’</a:t>
            </a:r>
            <a:endParaRPr lang="en-US" altLang="en-US" sz="7200" dirty="0">
              <a:latin typeface="Comic Sans MS" panose="030F0702030302020204" pitchFamily="66" charset="0"/>
            </a:endParaRPr>
          </a:p>
        </p:txBody>
      </p:sp>
      <p:sp>
        <p:nvSpPr>
          <p:cNvPr id="9" name="Oval 8">
            <a:extLst>
              <a:ext uri="{FF2B5EF4-FFF2-40B4-BE49-F238E27FC236}">
                <a16:creationId xmlns:a16="http://schemas.microsoft.com/office/drawing/2014/main" id="{BD0637FA-CA2C-40A3-A875-BD8392AA1E54}"/>
              </a:ext>
            </a:extLst>
          </p:cNvPr>
          <p:cNvSpPr/>
          <p:nvPr/>
        </p:nvSpPr>
        <p:spPr>
          <a:xfrm>
            <a:off x="7466691" y="88875"/>
            <a:ext cx="1977186" cy="197718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6520"/>
            <a:endParaRPr lang="en-GB" sz="1246" dirty="0">
              <a:solidFill>
                <a:prstClr val="white"/>
              </a:solidFill>
              <a:latin typeface="Calibri" panose="020F0502020204030204"/>
            </a:endParaRPr>
          </a:p>
        </p:txBody>
      </p:sp>
      <p:sp>
        <p:nvSpPr>
          <p:cNvPr id="10" name="TextBox 9">
            <a:extLst>
              <a:ext uri="{FF2B5EF4-FFF2-40B4-BE49-F238E27FC236}">
                <a16:creationId xmlns:a16="http://schemas.microsoft.com/office/drawing/2014/main" id="{BDAC240C-F308-4D89-818E-6739A22EFB59}"/>
              </a:ext>
            </a:extLst>
          </p:cNvPr>
          <p:cNvSpPr txBox="1"/>
          <p:nvPr/>
        </p:nvSpPr>
        <p:spPr>
          <a:xfrm>
            <a:off x="7524494" y="625126"/>
            <a:ext cx="1873123" cy="859659"/>
          </a:xfrm>
          <a:prstGeom prst="rect">
            <a:avLst/>
          </a:prstGeom>
          <a:noFill/>
        </p:spPr>
        <p:txBody>
          <a:bodyPr wrap="square" rtlCol="0">
            <a:spAutoFit/>
          </a:bodyPr>
          <a:lstStyle/>
          <a:p>
            <a:pPr algn="ctr" defTabSz="316520"/>
            <a:r>
              <a:rPr lang="en-GB" sz="1662" b="1" dirty="0">
                <a:solidFill>
                  <a:prstClr val="white"/>
                </a:solidFill>
                <a:latin typeface="Comic Sans MS" panose="030F0702030302020204" pitchFamily="66" charset="0"/>
              </a:rPr>
              <a:t>Creating a Safe </a:t>
            </a:r>
          </a:p>
          <a:p>
            <a:pPr algn="ctr" defTabSz="316520"/>
            <a:r>
              <a:rPr lang="en-GB" sz="1662" b="1" dirty="0">
                <a:solidFill>
                  <a:prstClr val="white"/>
                </a:solidFill>
                <a:latin typeface="Comic Sans MS" panose="030F0702030302020204" pitchFamily="66" charset="0"/>
              </a:rPr>
              <a:t>  and Inclusive    Environment.</a:t>
            </a:r>
          </a:p>
        </p:txBody>
      </p:sp>
      <p:sp>
        <p:nvSpPr>
          <p:cNvPr id="11" name="TextBox 10">
            <a:extLst>
              <a:ext uri="{FF2B5EF4-FFF2-40B4-BE49-F238E27FC236}">
                <a16:creationId xmlns:a16="http://schemas.microsoft.com/office/drawing/2014/main" id="{252518E8-0731-4EDF-B467-27E9587EAD3A}"/>
              </a:ext>
            </a:extLst>
          </p:cNvPr>
          <p:cNvSpPr txBox="1"/>
          <p:nvPr/>
        </p:nvSpPr>
        <p:spPr>
          <a:xfrm>
            <a:off x="263352" y="3109871"/>
            <a:ext cx="2744217" cy="1115434"/>
          </a:xfrm>
          <a:prstGeom prst="rect">
            <a:avLst/>
          </a:prstGeom>
          <a:noFill/>
        </p:spPr>
        <p:txBody>
          <a:bodyPr wrap="square" rtlCol="0">
            <a:spAutoFit/>
          </a:bodyPr>
          <a:lstStyle/>
          <a:p>
            <a:pPr algn="ctr"/>
            <a:r>
              <a:rPr lang="en-GB" sz="1662" b="1" dirty="0">
                <a:solidFill>
                  <a:srgbClr val="002060"/>
                </a:solidFill>
                <a:latin typeface="Comic Sans MS" panose="030F0702030302020204" pitchFamily="66" charset="0"/>
              </a:rPr>
              <a:t>Ashmole Primary is committed to the safety and wellbeing of all our pupils and staff.</a:t>
            </a:r>
          </a:p>
        </p:txBody>
      </p:sp>
      <p:pic>
        <p:nvPicPr>
          <p:cNvPr id="12" name="Picture 11" descr="P:\Primary Logo\PRIMARY caps Small.jpg">
            <a:extLst>
              <a:ext uri="{FF2B5EF4-FFF2-40B4-BE49-F238E27FC236}">
                <a16:creationId xmlns:a16="http://schemas.microsoft.com/office/drawing/2014/main" id="{0790B245-3241-BB4B-9F31-2C9E7DAC36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13" name="Picture 12">
            <a:extLst>
              <a:ext uri="{FF2B5EF4-FFF2-40B4-BE49-F238E27FC236}">
                <a16:creationId xmlns:a16="http://schemas.microsoft.com/office/drawing/2014/main" id="{0D346106-236F-7B41-8583-29937EE0CA15}"/>
              </a:ext>
            </a:extLst>
          </p:cNvPr>
          <p:cNvPicPr>
            <a:picLocks noChangeAspect="1"/>
          </p:cNvPicPr>
          <p:nvPr/>
        </p:nvPicPr>
        <p:blipFill>
          <a:blip r:embed="rId3"/>
          <a:stretch>
            <a:fillRect/>
          </a:stretch>
        </p:blipFill>
        <p:spPr>
          <a:xfrm>
            <a:off x="10496430" y="191264"/>
            <a:ext cx="1085970" cy="1081143"/>
          </a:xfrm>
          <a:prstGeom prst="rect">
            <a:avLst/>
          </a:prstGeom>
        </p:spPr>
      </p:pic>
      <p:pic>
        <p:nvPicPr>
          <p:cNvPr id="15" name="Picture 14">
            <a:extLst>
              <a:ext uri="{FF2B5EF4-FFF2-40B4-BE49-F238E27FC236}">
                <a16:creationId xmlns:a16="http://schemas.microsoft.com/office/drawing/2014/main" id="{C46F415D-78CC-4BC3-9AE5-DEE7833D9F78}"/>
              </a:ext>
            </a:extLst>
          </p:cNvPr>
          <p:cNvPicPr>
            <a:picLocks noChangeAspect="1"/>
          </p:cNvPicPr>
          <p:nvPr/>
        </p:nvPicPr>
        <p:blipFill>
          <a:blip r:embed="rId4"/>
          <a:stretch>
            <a:fillRect/>
          </a:stretch>
        </p:blipFill>
        <p:spPr>
          <a:xfrm>
            <a:off x="3135939" y="5110315"/>
            <a:ext cx="2341577" cy="1436561"/>
          </a:xfrm>
          <a:prstGeom prst="rect">
            <a:avLst/>
          </a:prstGeom>
        </p:spPr>
      </p:pic>
      <p:pic>
        <p:nvPicPr>
          <p:cNvPr id="16" name="Picture 15">
            <a:extLst>
              <a:ext uri="{FF2B5EF4-FFF2-40B4-BE49-F238E27FC236}">
                <a16:creationId xmlns:a16="http://schemas.microsoft.com/office/drawing/2014/main" id="{9D1B216D-D242-4539-AE35-30C2A414E036}"/>
              </a:ext>
            </a:extLst>
          </p:cNvPr>
          <p:cNvPicPr>
            <a:picLocks noChangeAspect="1"/>
          </p:cNvPicPr>
          <p:nvPr/>
        </p:nvPicPr>
        <p:blipFill rotWithShape="1">
          <a:blip r:embed="rId5"/>
          <a:srcRect l="8101" r="14089"/>
          <a:stretch/>
        </p:blipFill>
        <p:spPr>
          <a:xfrm>
            <a:off x="6528048" y="5110315"/>
            <a:ext cx="2341577" cy="1436561"/>
          </a:xfrm>
          <a:prstGeom prst="rect">
            <a:avLst/>
          </a:prstGeom>
        </p:spPr>
      </p:pic>
      <p:pic>
        <p:nvPicPr>
          <p:cNvPr id="3" name="Picture 2">
            <a:extLst>
              <a:ext uri="{FF2B5EF4-FFF2-40B4-BE49-F238E27FC236}">
                <a16:creationId xmlns:a16="http://schemas.microsoft.com/office/drawing/2014/main" id="{D3616FF4-85FC-4BA0-BDD4-2C8CD3ED99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334" y="81230"/>
            <a:ext cx="2834406" cy="932611"/>
          </a:xfrm>
          <a:prstGeom prst="rect">
            <a:avLst/>
          </a:prstGeom>
        </p:spPr>
      </p:pic>
      <p:pic>
        <p:nvPicPr>
          <p:cNvPr id="17" name="Picture 16">
            <a:extLst>
              <a:ext uri="{FF2B5EF4-FFF2-40B4-BE49-F238E27FC236}">
                <a16:creationId xmlns:a16="http://schemas.microsoft.com/office/drawing/2014/main" id="{3EDD82E9-A3A8-4454-A2F9-3FEF6749F64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32049" y="5389590"/>
            <a:ext cx="1283717" cy="878013"/>
          </a:xfrm>
          <a:prstGeom prst="rect">
            <a:avLst/>
          </a:prstGeom>
          <a:noFill/>
        </p:spPr>
      </p:pic>
      <p:pic>
        <p:nvPicPr>
          <p:cNvPr id="18" name="Picture 17">
            <a:extLst>
              <a:ext uri="{FF2B5EF4-FFF2-40B4-BE49-F238E27FC236}">
                <a16:creationId xmlns:a16="http://schemas.microsoft.com/office/drawing/2014/main" id="{8544F2C4-422F-4FE9-9589-1288314577C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7513" y="2573339"/>
            <a:ext cx="1919355" cy="878013"/>
          </a:xfrm>
          <a:prstGeom prst="rect">
            <a:avLst/>
          </a:prstGeom>
          <a:noFill/>
        </p:spPr>
      </p:pic>
    </p:spTree>
    <p:extLst>
      <p:ext uri="{BB962C8B-B14F-4D97-AF65-F5344CB8AC3E}">
        <p14:creationId xmlns:p14="http://schemas.microsoft.com/office/powerpoint/2010/main" val="56975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695400" y="1579424"/>
            <a:ext cx="10153128" cy="1388790"/>
          </a:xfrm>
        </p:spPr>
        <p:txBody>
          <a:bodyPr/>
          <a:lstStyle/>
          <a:p>
            <a:pPr eaLnBrk="1" hangingPunct="1">
              <a:lnSpc>
                <a:spcPct val="80000"/>
              </a:lnSpc>
              <a:defRPr/>
            </a:pPr>
            <a:r>
              <a:rPr lang="en-GB" altLang="en-US" sz="4400" dirty="0">
                <a:latin typeface="Comic Sans MS" panose="030F0702030302020204" pitchFamily="66" charset="0"/>
              </a:rPr>
              <a:t>Vision</a:t>
            </a:r>
          </a:p>
          <a:p>
            <a:pPr>
              <a:lnSpc>
                <a:spcPct val="80000"/>
              </a:lnSpc>
              <a:defRPr/>
            </a:pPr>
            <a:r>
              <a:rPr lang="en-GB" altLang="en-US" sz="2400" i="1" dirty="0">
                <a:latin typeface="Comic Sans MS" panose="030F0702030302020204" pitchFamily="66" charset="0"/>
              </a:rPr>
              <a:t>‘Excellence, Aspiration and Care.’</a:t>
            </a:r>
          </a:p>
          <a:p>
            <a:pPr>
              <a:lnSpc>
                <a:spcPct val="80000"/>
              </a:lnSpc>
              <a:defRPr/>
            </a:pPr>
            <a:endParaRPr lang="en-US" altLang="en-US" sz="2400" i="1" dirty="0">
              <a:latin typeface="Comic Sans MS" panose="030F0702030302020204" pitchFamily="66" charset="0"/>
            </a:endParaRPr>
          </a:p>
          <a:p>
            <a:pPr algn="just" eaLnBrk="1" hangingPunct="1">
              <a:lnSpc>
                <a:spcPct val="80000"/>
              </a:lnSpc>
              <a:defRPr/>
            </a:pPr>
            <a:r>
              <a:rPr lang="en-GB" altLang="en-US" sz="2800" dirty="0">
                <a:latin typeface="Comic Sans MS" panose="030F0702030302020204" pitchFamily="66" charset="0"/>
              </a:rPr>
              <a:t>At Ashmole Primary we want all children to enjoy school and have a love of learning. We encourage them to persevere, to have self-belief and the determination to succeed in all they do in order to be the best that they can be.</a:t>
            </a:r>
          </a:p>
          <a:p>
            <a:pPr algn="just" eaLnBrk="1" hangingPunct="1">
              <a:lnSpc>
                <a:spcPct val="80000"/>
              </a:lnSpc>
              <a:defRPr/>
            </a:pPr>
            <a:endParaRPr lang="en-GB" altLang="en-US" sz="2800" dirty="0">
              <a:latin typeface="Comic Sans MS" panose="030F0702030302020204" pitchFamily="66" charset="0"/>
            </a:endParaRPr>
          </a:p>
          <a:p>
            <a:pPr marL="457200" indent="-457200" algn="l">
              <a:buFont typeface="Arial" panose="020B0604020202020204" pitchFamily="34" charset="0"/>
              <a:buChar char="•"/>
            </a:pPr>
            <a:r>
              <a:rPr lang="en-GB" sz="2600" dirty="0">
                <a:solidFill>
                  <a:prstClr val="black"/>
                </a:solidFill>
                <a:latin typeface="Comic Sans MS" panose="030F0702030302020204" pitchFamily="66" charset="0"/>
              </a:rPr>
              <a:t>Our school benefits from being able to share facilities with the Secondary School.</a:t>
            </a:r>
          </a:p>
          <a:p>
            <a:pPr marL="457200" indent="-457200" algn="l">
              <a:buFont typeface="Arial" panose="020B0604020202020204" pitchFamily="34" charset="0"/>
              <a:buChar char="•"/>
            </a:pPr>
            <a:r>
              <a:rPr lang="en-GB" sz="2600" dirty="0">
                <a:solidFill>
                  <a:prstClr val="black"/>
                </a:solidFill>
                <a:latin typeface="Comic Sans MS" panose="030F0702030302020204" pitchFamily="66" charset="0"/>
              </a:rPr>
              <a:t>We are a feeder school to the Academy.</a:t>
            </a:r>
          </a:p>
          <a:p>
            <a:pPr marL="457200" indent="-457200" algn="l">
              <a:buFont typeface="Arial" panose="020B0604020202020204" pitchFamily="34" charset="0"/>
              <a:buChar char="•"/>
            </a:pPr>
            <a:r>
              <a:rPr lang="en-GB" altLang="en-US" sz="2600" dirty="0">
                <a:solidFill>
                  <a:prstClr val="black"/>
                </a:solidFill>
                <a:latin typeface="Comic Sans MS" panose="030F0702030302020204" pitchFamily="66" charset="0"/>
              </a:rPr>
              <a:t>Part of the Ashmole Trust (Academy, Primary and Osidge).</a:t>
            </a:r>
            <a:endParaRPr lang="en-US" altLang="en-US" sz="2600" dirty="0">
              <a:latin typeface="Comic Sans MS" panose="030F0702030302020204" pitchFamily="66" charset="0"/>
            </a:endParaRPr>
          </a:p>
        </p:txBody>
      </p:sp>
      <p:pic>
        <p:nvPicPr>
          <p:cNvPr id="8" name="Picture 7" descr="P:\Primary Logo\PRIMARY caps Small.jpg">
            <a:extLst>
              <a:ext uri="{FF2B5EF4-FFF2-40B4-BE49-F238E27FC236}">
                <a16:creationId xmlns:a16="http://schemas.microsoft.com/office/drawing/2014/main" id="{916E88BC-5197-BB4E-A913-4501C5BB76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4512" y="5373215"/>
            <a:ext cx="1009968" cy="1199629"/>
          </a:xfrm>
          <a:prstGeom prst="rect">
            <a:avLst/>
          </a:prstGeom>
          <a:noFill/>
          <a:ln>
            <a:noFill/>
          </a:ln>
        </p:spPr>
      </p:pic>
      <p:pic>
        <p:nvPicPr>
          <p:cNvPr id="9" name="Picture 8">
            <a:extLst>
              <a:ext uri="{FF2B5EF4-FFF2-40B4-BE49-F238E27FC236}">
                <a16:creationId xmlns:a16="http://schemas.microsoft.com/office/drawing/2014/main" id="{307E7259-8AC4-9740-B7CA-4601BA7B46A9}"/>
              </a:ext>
            </a:extLst>
          </p:cNvPr>
          <p:cNvPicPr>
            <a:picLocks noChangeAspect="1"/>
          </p:cNvPicPr>
          <p:nvPr/>
        </p:nvPicPr>
        <p:blipFill>
          <a:blip r:embed="rId3"/>
          <a:stretch>
            <a:fillRect/>
          </a:stretch>
        </p:blipFill>
        <p:spPr>
          <a:xfrm>
            <a:off x="10496430" y="191264"/>
            <a:ext cx="1085970" cy="1081143"/>
          </a:xfrm>
          <a:prstGeom prst="rect">
            <a:avLst/>
          </a:prstGeom>
        </p:spPr>
      </p:pic>
    </p:spTree>
    <p:extLst>
      <p:ext uri="{BB962C8B-B14F-4D97-AF65-F5344CB8AC3E}">
        <p14:creationId xmlns:p14="http://schemas.microsoft.com/office/powerpoint/2010/main" val="95805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2208213" y="836614"/>
            <a:ext cx="7772400" cy="1736725"/>
          </a:xfrm>
        </p:spPr>
        <p:txBody>
          <a:bodyPr/>
          <a:lstStyle/>
          <a:p>
            <a:pPr eaLnBrk="1" hangingPunct="1">
              <a:defRPr/>
            </a:pPr>
            <a:br>
              <a:rPr lang="en-GB" altLang="en-US" sz="4000" dirty="0">
                <a:latin typeface="Comic Sans MS" panose="030F0702030302020204" pitchFamily="66" charset="0"/>
              </a:rPr>
            </a:br>
            <a:r>
              <a:rPr lang="en-GB" altLang="en-US" sz="4000" dirty="0">
                <a:latin typeface="Comic Sans MS" panose="030F0702030302020204" pitchFamily="66" charset="0"/>
              </a:rPr>
              <a:t> </a:t>
            </a:r>
            <a:endParaRPr lang="en-US" altLang="en-US" dirty="0">
              <a:latin typeface="Comic Sans MS" panose="030F0702030302020204" pitchFamily="66" charset="0"/>
            </a:endParaRPr>
          </a:p>
        </p:txBody>
      </p:sp>
      <p:sp>
        <p:nvSpPr>
          <p:cNvPr id="21509" name="Rectangle 5"/>
          <p:cNvSpPr>
            <a:spLocks noGrp="1" noChangeArrowheads="1"/>
          </p:cNvSpPr>
          <p:nvPr>
            <p:ph type="subTitle" idx="1"/>
          </p:nvPr>
        </p:nvSpPr>
        <p:spPr>
          <a:xfrm>
            <a:off x="1415480" y="1296322"/>
            <a:ext cx="9289032" cy="1471924"/>
          </a:xfrm>
        </p:spPr>
        <p:txBody>
          <a:bodyPr/>
          <a:lstStyle/>
          <a:p>
            <a:pPr eaLnBrk="1" hangingPunct="1">
              <a:lnSpc>
                <a:spcPct val="80000"/>
              </a:lnSpc>
              <a:defRPr/>
            </a:pPr>
            <a:endParaRPr lang="en-GB" altLang="en-US" sz="4000" dirty="0">
              <a:latin typeface="Comic Sans MS" panose="030F0702030302020204" pitchFamily="66" charset="0"/>
            </a:endParaRPr>
          </a:p>
          <a:p>
            <a:pPr eaLnBrk="1" hangingPunct="1">
              <a:lnSpc>
                <a:spcPct val="80000"/>
              </a:lnSpc>
              <a:defRPr/>
            </a:pPr>
            <a:r>
              <a:rPr lang="en-GB" altLang="en-US" dirty="0">
                <a:latin typeface="Comic Sans MS" panose="030F0702030302020204" pitchFamily="66" charset="0"/>
              </a:rPr>
              <a:t>At Ashmole Primary School we expect pupils to:</a:t>
            </a:r>
          </a:p>
          <a:p>
            <a:pPr marL="457200" indent="-457200" algn="just">
              <a:lnSpc>
                <a:spcPct val="80000"/>
              </a:lnSpc>
              <a:buFont typeface="Arial" charset="0"/>
              <a:buChar char="•"/>
              <a:defRPr/>
            </a:pPr>
            <a:endParaRPr lang="en-GB" altLang="en-US" sz="2800" dirty="0">
              <a:latin typeface="Comic Sans MS" panose="030F0702030302020204" pitchFamily="66" charset="0"/>
            </a:endParaRPr>
          </a:p>
          <a:p>
            <a:pPr marL="457200" indent="-457200" algn="just">
              <a:lnSpc>
                <a:spcPct val="80000"/>
              </a:lnSpc>
              <a:buFont typeface="Arial" charset="0"/>
              <a:buChar char="•"/>
              <a:defRPr/>
            </a:pPr>
            <a:endParaRPr lang="en-GB" altLang="en-US" sz="2800" dirty="0">
              <a:latin typeface="Comic Sans MS" panose="030F0702030302020204" pitchFamily="66" charset="0"/>
            </a:endParaRPr>
          </a:p>
          <a:p>
            <a:pPr marL="457200" indent="-457200" algn="just">
              <a:lnSpc>
                <a:spcPct val="80000"/>
              </a:lnSpc>
              <a:buFont typeface="Arial" charset="0"/>
              <a:buChar char="•"/>
              <a:defRPr/>
            </a:pPr>
            <a:r>
              <a:rPr lang="en-GB" altLang="en-US" sz="2800" dirty="0">
                <a:latin typeface="Comic Sans MS" panose="030F0702030302020204" pitchFamily="66" charset="0"/>
              </a:rPr>
              <a:t>Be kind, helpful, respectful and polite.</a:t>
            </a:r>
          </a:p>
          <a:p>
            <a:pPr marL="457200" indent="-457200" algn="just">
              <a:lnSpc>
                <a:spcPct val="80000"/>
              </a:lnSpc>
              <a:buFont typeface="Arial" charset="0"/>
              <a:buChar char="•"/>
              <a:defRPr/>
            </a:pPr>
            <a:r>
              <a:rPr lang="en-GB" altLang="en-US" sz="2800" dirty="0">
                <a:latin typeface="Comic Sans MS" panose="030F0702030302020204" pitchFamily="66" charset="0"/>
              </a:rPr>
              <a:t>Always try our best.</a:t>
            </a:r>
          </a:p>
          <a:p>
            <a:pPr marL="457200" indent="-457200" algn="just">
              <a:lnSpc>
                <a:spcPct val="80000"/>
              </a:lnSpc>
              <a:buFont typeface="Arial" charset="0"/>
              <a:buChar char="•"/>
              <a:defRPr/>
            </a:pPr>
            <a:r>
              <a:rPr lang="en-GB" altLang="en-US" sz="2800" dirty="0">
                <a:latin typeface="Comic Sans MS" panose="030F0702030302020204" pitchFamily="66" charset="0"/>
              </a:rPr>
              <a:t>Be proud to be ourselves.</a:t>
            </a:r>
          </a:p>
          <a:p>
            <a:pPr marL="457200" indent="-457200" algn="just">
              <a:lnSpc>
                <a:spcPct val="80000"/>
              </a:lnSpc>
              <a:buFont typeface="Arial" charset="0"/>
              <a:buChar char="•"/>
              <a:defRPr/>
            </a:pPr>
            <a:r>
              <a:rPr lang="en-GB" altLang="en-US" sz="2800" dirty="0">
                <a:latin typeface="Comic Sans MS" panose="030F0702030302020204" pitchFamily="66" charset="0"/>
              </a:rPr>
              <a:t>Treat others as we would like to be treated.</a:t>
            </a:r>
          </a:p>
          <a:p>
            <a:pPr marL="457200" indent="-457200" algn="just">
              <a:lnSpc>
                <a:spcPct val="80000"/>
              </a:lnSpc>
              <a:buFont typeface="Arial" charset="0"/>
              <a:buChar char="•"/>
              <a:defRPr/>
            </a:pPr>
            <a:r>
              <a:rPr lang="en-GB" altLang="en-US" sz="2800" dirty="0">
                <a:latin typeface="Comic Sans MS" panose="030F0702030302020204" pitchFamily="66" charset="0"/>
              </a:rPr>
              <a:t>Have fun!</a:t>
            </a:r>
          </a:p>
        </p:txBody>
      </p:sp>
      <p:pic>
        <p:nvPicPr>
          <p:cNvPr id="8" name="Picture 7" descr="P:\Primary Logo\PRIMARY caps Small.jpg">
            <a:extLst>
              <a:ext uri="{FF2B5EF4-FFF2-40B4-BE49-F238E27FC236}">
                <a16:creationId xmlns:a16="http://schemas.microsoft.com/office/drawing/2014/main" id="{E58B539E-E892-224C-817D-23DBE0275D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0456" y="4941168"/>
            <a:ext cx="1554774" cy="1631677"/>
          </a:xfrm>
          <a:prstGeom prst="rect">
            <a:avLst/>
          </a:prstGeom>
          <a:noFill/>
          <a:ln>
            <a:noFill/>
          </a:ln>
        </p:spPr>
      </p:pic>
      <p:pic>
        <p:nvPicPr>
          <p:cNvPr id="9" name="Picture 8">
            <a:extLst>
              <a:ext uri="{FF2B5EF4-FFF2-40B4-BE49-F238E27FC236}">
                <a16:creationId xmlns:a16="http://schemas.microsoft.com/office/drawing/2014/main" id="{1234E202-0D79-7B44-825C-6A171B4379E2}"/>
              </a:ext>
            </a:extLst>
          </p:cNvPr>
          <p:cNvPicPr>
            <a:picLocks noChangeAspect="1"/>
          </p:cNvPicPr>
          <p:nvPr/>
        </p:nvPicPr>
        <p:blipFill>
          <a:blip r:embed="rId3"/>
          <a:stretch>
            <a:fillRect/>
          </a:stretch>
        </p:blipFill>
        <p:spPr>
          <a:xfrm>
            <a:off x="10496430" y="191264"/>
            <a:ext cx="1085970" cy="1081143"/>
          </a:xfrm>
          <a:prstGeom prst="rect">
            <a:avLst/>
          </a:prstGeom>
        </p:spPr>
      </p:pic>
      <p:pic>
        <p:nvPicPr>
          <p:cNvPr id="3" name="Picture 2">
            <a:extLst>
              <a:ext uri="{FF2B5EF4-FFF2-40B4-BE49-F238E27FC236}">
                <a16:creationId xmlns:a16="http://schemas.microsoft.com/office/drawing/2014/main" id="{0E556AE2-FA3C-49D9-8250-5FEB8E16B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09" y="133857"/>
            <a:ext cx="2834406" cy="932611"/>
          </a:xfrm>
          <a:prstGeom prst="rect">
            <a:avLst/>
          </a:prstGeom>
        </p:spPr>
      </p:pic>
    </p:spTree>
    <p:extLst>
      <p:ext uri="{BB962C8B-B14F-4D97-AF65-F5344CB8AC3E}">
        <p14:creationId xmlns:p14="http://schemas.microsoft.com/office/powerpoint/2010/main" val="1591115694"/>
      </p:ext>
    </p:extLst>
  </p:cSld>
  <p:clrMapOvr>
    <a:masterClrMapping/>
  </p:clrMapOvr>
</p:sld>
</file>

<file path=ppt/theme/theme1.xml><?xml version="1.0" encoding="utf-8"?>
<a:theme xmlns:a="http://schemas.openxmlformats.org/drawingml/2006/main" name="Ashmole Events PP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TotalTime>
  <Words>2267</Words>
  <Application>Microsoft Office PowerPoint</Application>
  <PresentationFormat>Widescreen</PresentationFormat>
  <Paragraphs>472</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Unicode MS</vt:lpstr>
      <vt:lpstr>Calibri</vt:lpstr>
      <vt:lpstr>Comic Sans MS</vt:lpstr>
      <vt:lpstr>Times New Roman</vt:lpstr>
      <vt:lpstr>Wingdings</vt:lpstr>
      <vt:lpstr>Ashmole Events PPT Template</vt:lpstr>
      <vt:lpstr>  </vt:lpstr>
      <vt:lpstr>  </vt:lpstr>
      <vt:lpstr>  </vt:lpstr>
      <vt:lpstr>  </vt:lpstr>
      <vt:lpstr>  </vt:lpstr>
      <vt:lpstr>  </vt:lpstr>
      <vt:lpstr>  </vt:lpstr>
      <vt:lpstr>  </vt:lpstr>
      <vt:lpstr>  </vt:lpstr>
      <vt:lpstr>Outstanding Behaviour</vt:lpstr>
      <vt:lpstr>  </vt:lpstr>
      <vt:lpstr>  </vt:lpstr>
      <vt:lpstr>EARLY YEARS  FOUNDATION STAGE</vt:lpstr>
      <vt:lpstr>PowerPoint Presentation</vt:lpstr>
      <vt:lpstr>Routines include:</vt:lpstr>
      <vt:lpstr>Assessment</vt:lpstr>
      <vt:lpstr>Staying in touch</vt:lpstr>
      <vt:lpstr>KEY STAGE ONE CURRICULUM</vt:lpstr>
      <vt:lpstr>KEY STAGE TWO CURRICULUM</vt:lpstr>
      <vt:lpstr>  </vt:lpstr>
      <vt:lpstr>Clubs and Lettings</vt:lpstr>
      <vt:lpstr>Ashmole Primary Results</vt:lpstr>
      <vt:lpstr>Ashmole Primary Results</vt:lpstr>
      <vt:lpstr>Ashmole Primary Results</vt:lpstr>
      <vt:lpstr>Pupil responsibilities and monitors</vt:lpstr>
      <vt:lpstr>  </vt:lpstr>
      <vt:lpstr> Recent Reviews: </vt:lpstr>
      <vt:lpstr>PowerPoint Presentation</vt:lpstr>
      <vt:lpstr>PowerPoint Presentation</vt:lpstr>
      <vt:lpstr>Safeguarding Statement</vt:lpstr>
      <vt:lpstr>APPTA</vt:lpstr>
      <vt:lpstr>Admissions Policy</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Hustyn - DHU</dc:creator>
  <cp:lastModifiedBy>C Toffalis</cp:lastModifiedBy>
  <cp:revision>221</cp:revision>
  <cp:lastPrinted>2024-09-12T09:59:28Z</cp:lastPrinted>
  <dcterms:created xsi:type="dcterms:W3CDTF">2015-11-20T13:06:03Z</dcterms:created>
  <dcterms:modified xsi:type="dcterms:W3CDTF">2024-09-13T09:19:28Z</dcterms:modified>
</cp:coreProperties>
</file>